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9" r:id="rId9"/>
    <p:sldId id="268" r:id="rId10"/>
    <p:sldId id="270" r:id="rId11"/>
    <p:sldId id="293" r:id="rId12"/>
    <p:sldId id="266" r:id="rId13"/>
    <p:sldId id="267" r:id="rId14"/>
    <p:sldId id="271" r:id="rId15"/>
    <p:sldId id="273" r:id="rId16"/>
    <p:sldId id="275" r:id="rId17"/>
    <p:sldId id="277" r:id="rId18"/>
    <p:sldId id="263" r:id="rId19"/>
    <p:sldId id="279" r:id="rId20"/>
    <p:sldId id="280" r:id="rId21"/>
    <p:sldId id="281" r:id="rId22"/>
    <p:sldId id="290" r:id="rId23"/>
    <p:sldId id="294" r:id="rId24"/>
    <p:sldId id="295" r:id="rId25"/>
    <p:sldId id="289" r:id="rId26"/>
    <p:sldId id="282" r:id="rId27"/>
    <p:sldId id="283" r:id="rId28"/>
    <p:sldId id="284" r:id="rId29"/>
    <p:sldId id="285" r:id="rId30"/>
    <p:sldId id="286" r:id="rId31"/>
    <p:sldId id="276" r:id="rId32"/>
    <p:sldId id="278" r:id="rId33"/>
    <p:sldId id="262" r:id="rId34"/>
    <p:sldId id="272" r:id="rId35"/>
    <p:sldId id="274" r:id="rId36"/>
    <p:sldId id="292" r:id="rId37"/>
    <p:sldId id="291" r:id="rId38"/>
    <p:sldId id="287" r:id="rId39"/>
    <p:sldId id="28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E2688D-7EA2-4ADB-90A7-7AB3710527F2}" type="doc">
      <dgm:prSet loTypeId="urn:microsoft.com/office/officeart/2016/7/layout/BasicLinearProcessNumbered" loCatId="process" qsTypeId="urn:microsoft.com/office/officeart/2005/8/quickstyle/simple3" qsCatId="simple" csTypeId="urn:microsoft.com/office/officeart/2005/8/colors/accent6_3" csCatId="accent6"/>
      <dgm:spPr/>
      <dgm:t>
        <a:bodyPr/>
        <a:lstStyle/>
        <a:p>
          <a:endParaRPr lang="en-US"/>
        </a:p>
      </dgm:t>
    </dgm:pt>
    <dgm:pt modelId="{BDF47A46-02B3-418B-9BA8-2EE02D1B7A31}">
      <dgm:prSet/>
      <dgm:spPr/>
      <dgm:t>
        <a:bodyPr/>
        <a:lstStyle/>
        <a:p>
          <a:r>
            <a:rPr lang="en-US" b="0" i="0" dirty="0"/>
            <a:t>Ionic </a:t>
          </a:r>
          <a:r>
            <a:rPr lang="en-US" b="0" i="0" dirty="0" err="1"/>
            <a:t>foi</a:t>
          </a:r>
          <a:r>
            <a:rPr lang="en-US" b="0" i="0" dirty="0"/>
            <a:t> </a:t>
          </a:r>
          <a:r>
            <a:rPr lang="en-US" b="0" i="0" dirty="0" err="1"/>
            <a:t>criado</a:t>
          </a:r>
          <a:r>
            <a:rPr lang="en-US" b="0" i="0" dirty="0"/>
            <a:t> </a:t>
          </a:r>
          <a:r>
            <a:rPr lang="en-US" b="0" i="0" dirty="0" err="1"/>
            <a:t>em</a:t>
          </a:r>
          <a:r>
            <a:rPr lang="en-US" b="0" i="0" dirty="0"/>
            <a:t> 2012.</a:t>
          </a:r>
          <a:endParaRPr lang="en-US" dirty="0"/>
        </a:p>
      </dgm:t>
    </dgm:pt>
    <dgm:pt modelId="{95076D5D-B51D-4B66-8427-7BE41BD12B9F}" type="parTrans" cxnId="{0D898DE1-580A-4866-9285-867F5F5B29AC}">
      <dgm:prSet/>
      <dgm:spPr/>
      <dgm:t>
        <a:bodyPr/>
        <a:lstStyle/>
        <a:p>
          <a:endParaRPr lang="en-US"/>
        </a:p>
      </dgm:t>
    </dgm:pt>
    <dgm:pt modelId="{5136AB65-B9B5-4291-BDB9-E2553D6A98B2}" type="sibTrans" cxnId="{0D898DE1-580A-4866-9285-867F5F5B29AC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DAD4914-908A-4446-9495-F26CFE780C6B}">
      <dgm:prSet/>
      <dgm:spPr/>
      <dgm:t>
        <a:bodyPr/>
        <a:lstStyle/>
        <a:p>
          <a:r>
            <a:rPr lang="en-US" b="0" i="0"/>
            <a:t>No inicio a ideia é gerar facilidades e boas praticas otimizando as habilidades de desenvolvedores web na construção de aplicativos móbile.</a:t>
          </a:r>
          <a:endParaRPr lang="en-US"/>
        </a:p>
      </dgm:t>
    </dgm:pt>
    <dgm:pt modelId="{155AE155-6DF5-4578-B7E2-AD5A8CF4F72B}" type="parTrans" cxnId="{F1A3B34A-5271-4889-9E6E-0B6FCC79F78A}">
      <dgm:prSet/>
      <dgm:spPr/>
      <dgm:t>
        <a:bodyPr/>
        <a:lstStyle/>
        <a:p>
          <a:endParaRPr lang="en-US"/>
        </a:p>
      </dgm:t>
    </dgm:pt>
    <dgm:pt modelId="{2D31B512-DD09-4396-B49F-5743FD612C66}" type="sibTrans" cxnId="{F1A3B34A-5271-4889-9E6E-0B6FCC79F78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05F5CCD-563D-4E37-82FD-9F1894B32501}">
      <dgm:prSet/>
      <dgm:spPr/>
      <dgm:t>
        <a:bodyPr/>
        <a:lstStyle/>
        <a:p>
          <a:r>
            <a:rPr lang="en-US" b="0" i="0"/>
            <a:t>Desenvolver nativamente necessitava muito tempo, esforço para soluções simples.</a:t>
          </a:r>
          <a:endParaRPr lang="en-US"/>
        </a:p>
      </dgm:t>
    </dgm:pt>
    <dgm:pt modelId="{7DFB351E-D616-4770-ADCF-E99F85DA4326}" type="parTrans" cxnId="{87A744FC-9ACC-4DCD-BE0E-2AF7F216FF4C}">
      <dgm:prSet/>
      <dgm:spPr/>
      <dgm:t>
        <a:bodyPr/>
        <a:lstStyle/>
        <a:p>
          <a:endParaRPr lang="en-US"/>
        </a:p>
      </dgm:t>
    </dgm:pt>
    <dgm:pt modelId="{1075F2B0-4106-4F7C-B6D3-78BF9AA6224E}" type="sibTrans" cxnId="{87A744FC-9ACC-4DCD-BE0E-2AF7F216FF4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91108B6-85E0-45BF-91BB-05FF93E0535D}">
      <dgm:prSet/>
      <dgm:spPr/>
      <dgm:t>
        <a:bodyPr/>
        <a:lstStyle/>
        <a:p>
          <a:r>
            <a:rPr lang="en-US" b="0" i="0"/>
            <a:t>Se tornou uma stack de desenvolvimento, contendo como base o framework AngularJS (Angular 1)</a:t>
          </a:r>
          <a:endParaRPr lang="en-US"/>
        </a:p>
      </dgm:t>
    </dgm:pt>
    <dgm:pt modelId="{B920008D-5CA1-4192-B5B7-8B52C6B8663A}" type="parTrans" cxnId="{7732268F-D1A7-4CD6-ADAD-CBA5386CC0D9}">
      <dgm:prSet/>
      <dgm:spPr/>
      <dgm:t>
        <a:bodyPr/>
        <a:lstStyle/>
        <a:p>
          <a:endParaRPr lang="en-US"/>
        </a:p>
      </dgm:t>
    </dgm:pt>
    <dgm:pt modelId="{FAC42DF8-4924-4BC1-B6DE-8632ABEBD726}" type="sibTrans" cxnId="{7732268F-D1A7-4CD6-ADAD-CBA5386CC0D9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A15B1BD2-D0C4-4CF5-84A9-9410572EA88B}" type="pres">
      <dgm:prSet presAssocID="{97E2688D-7EA2-4ADB-90A7-7AB3710527F2}" presName="Name0" presStyleCnt="0">
        <dgm:presLayoutVars>
          <dgm:animLvl val="lvl"/>
          <dgm:resizeHandles val="exact"/>
        </dgm:presLayoutVars>
      </dgm:prSet>
      <dgm:spPr/>
    </dgm:pt>
    <dgm:pt modelId="{CF655D78-C163-41AE-BD08-8D3D637F6F6C}" type="pres">
      <dgm:prSet presAssocID="{BDF47A46-02B3-418B-9BA8-2EE02D1B7A31}" presName="compositeNode" presStyleCnt="0">
        <dgm:presLayoutVars>
          <dgm:bulletEnabled val="1"/>
        </dgm:presLayoutVars>
      </dgm:prSet>
      <dgm:spPr/>
    </dgm:pt>
    <dgm:pt modelId="{0129ABAC-8B4D-4268-980A-FBEF3EE01C8C}" type="pres">
      <dgm:prSet presAssocID="{BDF47A46-02B3-418B-9BA8-2EE02D1B7A31}" presName="bgRect" presStyleLbl="bgAccFollowNode1" presStyleIdx="0" presStyleCnt="4"/>
      <dgm:spPr/>
    </dgm:pt>
    <dgm:pt modelId="{0ADEE68B-598E-4D3B-BE76-8E9D3F123D4D}" type="pres">
      <dgm:prSet presAssocID="{5136AB65-B9B5-4291-BDB9-E2553D6A98B2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944D2546-F160-461C-9DF8-FF6C5F1FC96F}" type="pres">
      <dgm:prSet presAssocID="{BDF47A46-02B3-418B-9BA8-2EE02D1B7A31}" presName="bottomLine" presStyleLbl="alignNode1" presStyleIdx="1" presStyleCnt="8">
        <dgm:presLayoutVars/>
      </dgm:prSet>
      <dgm:spPr/>
    </dgm:pt>
    <dgm:pt modelId="{362BD405-3406-4D97-918C-17A3B377BF54}" type="pres">
      <dgm:prSet presAssocID="{BDF47A46-02B3-418B-9BA8-2EE02D1B7A31}" presName="nodeText" presStyleLbl="bgAccFollowNode1" presStyleIdx="0" presStyleCnt="4">
        <dgm:presLayoutVars>
          <dgm:bulletEnabled val="1"/>
        </dgm:presLayoutVars>
      </dgm:prSet>
      <dgm:spPr/>
    </dgm:pt>
    <dgm:pt modelId="{D1868F5D-C779-4376-AAD5-437C963CAA71}" type="pres">
      <dgm:prSet presAssocID="{5136AB65-B9B5-4291-BDB9-E2553D6A98B2}" presName="sibTrans" presStyleCnt="0"/>
      <dgm:spPr/>
    </dgm:pt>
    <dgm:pt modelId="{8A515E6E-2A62-4EDB-873A-9C926A78FEDE}" type="pres">
      <dgm:prSet presAssocID="{ADAD4914-908A-4446-9495-F26CFE780C6B}" presName="compositeNode" presStyleCnt="0">
        <dgm:presLayoutVars>
          <dgm:bulletEnabled val="1"/>
        </dgm:presLayoutVars>
      </dgm:prSet>
      <dgm:spPr/>
    </dgm:pt>
    <dgm:pt modelId="{874205B3-0016-453C-9164-7EB56EE2C8E1}" type="pres">
      <dgm:prSet presAssocID="{ADAD4914-908A-4446-9495-F26CFE780C6B}" presName="bgRect" presStyleLbl="bgAccFollowNode1" presStyleIdx="1" presStyleCnt="4"/>
      <dgm:spPr/>
    </dgm:pt>
    <dgm:pt modelId="{256C28AF-A621-4650-8229-70435A79E123}" type="pres">
      <dgm:prSet presAssocID="{2D31B512-DD09-4396-B49F-5743FD612C66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96B5CD6D-B8D1-44A6-9B6F-2386E0A2BE56}" type="pres">
      <dgm:prSet presAssocID="{ADAD4914-908A-4446-9495-F26CFE780C6B}" presName="bottomLine" presStyleLbl="alignNode1" presStyleIdx="3" presStyleCnt="8">
        <dgm:presLayoutVars/>
      </dgm:prSet>
      <dgm:spPr/>
    </dgm:pt>
    <dgm:pt modelId="{561428FE-19D7-409D-A5F5-1F51B22A0025}" type="pres">
      <dgm:prSet presAssocID="{ADAD4914-908A-4446-9495-F26CFE780C6B}" presName="nodeText" presStyleLbl="bgAccFollowNode1" presStyleIdx="1" presStyleCnt="4">
        <dgm:presLayoutVars>
          <dgm:bulletEnabled val="1"/>
        </dgm:presLayoutVars>
      </dgm:prSet>
      <dgm:spPr/>
    </dgm:pt>
    <dgm:pt modelId="{E99817F2-D4B4-4825-9773-5724A40E1860}" type="pres">
      <dgm:prSet presAssocID="{2D31B512-DD09-4396-B49F-5743FD612C66}" presName="sibTrans" presStyleCnt="0"/>
      <dgm:spPr/>
    </dgm:pt>
    <dgm:pt modelId="{4D33B3B6-BE4D-4198-9C89-A0E8C2C0F3F9}" type="pres">
      <dgm:prSet presAssocID="{805F5CCD-563D-4E37-82FD-9F1894B32501}" presName="compositeNode" presStyleCnt="0">
        <dgm:presLayoutVars>
          <dgm:bulletEnabled val="1"/>
        </dgm:presLayoutVars>
      </dgm:prSet>
      <dgm:spPr/>
    </dgm:pt>
    <dgm:pt modelId="{3B5B75A7-395A-49C5-8FB4-084C89461C70}" type="pres">
      <dgm:prSet presAssocID="{805F5CCD-563D-4E37-82FD-9F1894B32501}" presName="bgRect" presStyleLbl="bgAccFollowNode1" presStyleIdx="2" presStyleCnt="4"/>
      <dgm:spPr/>
    </dgm:pt>
    <dgm:pt modelId="{123B20E5-6420-4F2B-A103-217435CB0941}" type="pres">
      <dgm:prSet presAssocID="{1075F2B0-4106-4F7C-B6D3-78BF9AA6224E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C3308470-8C67-442B-8AD1-C3E68036E9F8}" type="pres">
      <dgm:prSet presAssocID="{805F5CCD-563D-4E37-82FD-9F1894B32501}" presName="bottomLine" presStyleLbl="alignNode1" presStyleIdx="5" presStyleCnt="8">
        <dgm:presLayoutVars/>
      </dgm:prSet>
      <dgm:spPr/>
    </dgm:pt>
    <dgm:pt modelId="{B533E2E0-B4A6-413E-A1E5-EB06B055E039}" type="pres">
      <dgm:prSet presAssocID="{805F5CCD-563D-4E37-82FD-9F1894B32501}" presName="nodeText" presStyleLbl="bgAccFollowNode1" presStyleIdx="2" presStyleCnt="4">
        <dgm:presLayoutVars>
          <dgm:bulletEnabled val="1"/>
        </dgm:presLayoutVars>
      </dgm:prSet>
      <dgm:spPr/>
    </dgm:pt>
    <dgm:pt modelId="{81D5EC4C-0B6F-409D-BD2C-4B196125EFE4}" type="pres">
      <dgm:prSet presAssocID="{1075F2B0-4106-4F7C-B6D3-78BF9AA6224E}" presName="sibTrans" presStyleCnt="0"/>
      <dgm:spPr/>
    </dgm:pt>
    <dgm:pt modelId="{8E634FC6-A30C-4B1B-8E4D-C1E25991FCB2}" type="pres">
      <dgm:prSet presAssocID="{791108B6-85E0-45BF-91BB-05FF93E0535D}" presName="compositeNode" presStyleCnt="0">
        <dgm:presLayoutVars>
          <dgm:bulletEnabled val="1"/>
        </dgm:presLayoutVars>
      </dgm:prSet>
      <dgm:spPr/>
    </dgm:pt>
    <dgm:pt modelId="{CC32E558-9D91-4243-96C8-828E366F63F0}" type="pres">
      <dgm:prSet presAssocID="{791108B6-85E0-45BF-91BB-05FF93E0535D}" presName="bgRect" presStyleLbl="bgAccFollowNode1" presStyleIdx="3" presStyleCnt="4"/>
      <dgm:spPr/>
    </dgm:pt>
    <dgm:pt modelId="{73A88EAC-7883-4D60-A229-F2A679659E60}" type="pres">
      <dgm:prSet presAssocID="{FAC42DF8-4924-4BC1-B6DE-8632ABEBD726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AFD8E009-3874-4DB6-A4F6-6F17224F769E}" type="pres">
      <dgm:prSet presAssocID="{791108B6-85E0-45BF-91BB-05FF93E0535D}" presName="bottomLine" presStyleLbl="alignNode1" presStyleIdx="7" presStyleCnt="8">
        <dgm:presLayoutVars/>
      </dgm:prSet>
      <dgm:spPr/>
    </dgm:pt>
    <dgm:pt modelId="{80AAB57A-7790-45F8-BEAD-6692EEE07953}" type="pres">
      <dgm:prSet presAssocID="{791108B6-85E0-45BF-91BB-05FF93E0535D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5CAF4705-85BA-4300-90E5-4DCAF3B1193F}" type="presOf" srcId="{791108B6-85E0-45BF-91BB-05FF93E0535D}" destId="{80AAB57A-7790-45F8-BEAD-6692EEE07953}" srcOrd="1" destOrd="0" presId="urn:microsoft.com/office/officeart/2016/7/layout/BasicLinearProcessNumbered"/>
    <dgm:cxn modelId="{464C620B-6AEF-474E-B57F-952FF154E9C7}" type="presOf" srcId="{ADAD4914-908A-4446-9495-F26CFE780C6B}" destId="{874205B3-0016-453C-9164-7EB56EE2C8E1}" srcOrd="0" destOrd="0" presId="urn:microsoft.com/office/officeart/2016/7/layout/BasicLinearProcessNumbered"/>
    <dgm:cxn modelId="{BB472615-1674-4E8E-9575-EB43CFFE8D25}" type="presOf" srcId="{1075F2B0-4106-4F7C-B6D3-78BF9AA6224E}" destId="{123B20E5-6420-4F2B-A103-217435CB0941}" srcOrd="0" destOrd="0" presId="urn:microsoft.com/office/officeart/2016/7/layout/BasicLinearProcessNumbered"/>
    <dgm:cxn modelId="{DF616634-1939-4BE5-825A-6775590DFE97}" type="presOf" srcId="{97E2688D-7EA2-4ADB-90A7-7AB3710527F2}" destId="{A15B1BD2-D0C4-4CF5-84A9-9410572EA88B}" srcOrd="0" destOrd="0" presId="urn:microsoft.com/office/officeart/2016/7/layout/BasicLinearProcessNumbered"/>
    <dgm:cxn modelId="{1FF53539-33A5-44FF-B569-47C09A25A3D0}" type="presOf" srcId="{ADAD4914-908A-4446-9495-F26CFE780C6B}" destId="{561428FE-19D7-409D-A5F5-1F51B22A0025}" srcOrd="1" destOrd="0" presId="urn:microsoft.com/office/officeart/2016/7/layout/BasicLinearProcessNumbered"/>
    <dgm:cxn modelId="{75E0F63E-12B0-4E7D-A2EA-FEFC608429BA}" type="presOf" srcId="{5136AB65-B9B5-4291-BDB9-E2553D6A98B2}" destId="{0ADEE68B-598E-4D3B-BE76-8E9D3F123D4D}" srcOrd="0" destOrd="0" presId="urn:microsoft.com/office/officeart/2016/7/layout/BasicLinearProcessNumbered"/>
    <dgm:cxn modelId="{D5605E49-48E7-4C66-836A-36A2DE09346C}" type="presOf" srcId="{BDF47A46-02B3-418B-9BA8-2EE02D1B7A31}" destId="{0129ABAC-8B4D-4268-980A-FBEF3EE01C8C}" srcOrd="0" destOrd="0" presId="urn:microsoft.com/office/officeart/2016/7/layout/BasicLinearProcessNumbered"/>
    <dgm:cxn modelId="{F1A3B34A-5271-4889-9E6E-0B6FCC79F78A}" srcId="{97E2688D-7EA2-4ADB-90A7-7AB3710527F2}" destId="{ADAD4914-908A-4446-9495-F26CFE780C6B}" srcOrd="1" destOrd="0" parTransId="{155AE155-6DF5-4578-B7E2-AD5A8CF4F72B}" sibTransId="{2D31B512-DD09-4396-B49F-5743FD612C66}"/>
    <dgm:cxn modelId="{B6F3356E-C9F7-4310-9251-13D71F9D0BBF}" type="presOf" srcId="{2D31B512-DD09-4396-B49F-5743FD612C66}" destId="{256C28AF-A621-4650-8229-70435A79E123}" srcOrd="0" destOrd="0" presId="urn:microsoft.com/office/officeart/2016/7/layout/BasicLinearProcessNumbered"/>
    <dgm:cxn modelId="{E50C1A58-B16B-42C3-B059-0966961CAE96}" type="presOf" srcId="{805F5CCD-563D-4E37-82FD-9F1894B32501}" destId="{3B5B75A7-395A-49C5-8FB4-084C89461C70}" srcOrd="0" destOrd="0" presId="urn:microsoft.com/office/officeart/2016/7/layout/BasicLinearProcessNumbered"/>
    <dgm:cxn modelId="{BCC72582-6DFA-489E-8C9F-25ADF0DB8641}" type="presOf" srcId="{FAC42DF8-4924-4BC1-B6DE-8632ABEBD726}" destId="{73A88EAC-7883-4D60-A229-F2A679659E60}" srcOrd="0" destOrd="0" presId="urn:microsoft.com/office/officeart/2016/7/layout/BasicLinearProcessNumbered"/>
    <dgm:cxn modelId="{7732268F-D1A7-4CD6-ADAD-CBA5386CC0D9}" srcId="{97E2688D-7EA2-4ADB-90A7-7AB3710527F2}" destId="{791108B6-85E0-45BF-91BB-05FF93E0535D}" srcOrd="3" destOrd="0" parTransId="{B920008D-5CA1-4192-B5B7-8B52C6B8663A}" sibTransId="{FAC42DF8-4924-4BC1-B6DE-8632ABEBD726}"/>
    <dgm:cxn modelId="{625A75AA-7B82-47AF-A58B-48E267F05320}" type="presOf" srcId="{BDF47A46-02B3-418B-9BA8-2EE02D1B7A31}" destId="{362BD405-3406-4D97-918C-17A3B377BF54}" srcOrd="1" destOrd="0" presId="urn:microsoft.com/office/officeart/2016/7/layout/BasicLinearProcessNumbered"/>
    <dgm:cxn modelId="{5977DEBB-5E64-4F25-831A-D4A041ED71BA}" type="presOf" srcId="{791108B6-85E0-45BF-91BB-05FF93E0535D}" destId="{CC32E558-9D91-4243-96C8-828E366F63F0}" srcOrd="0" destOrd="0" presId="urn:microsoft.com/office/officeart/2016/7/layout/BasicLinearProcessNumbered"/>
    <dgm:cxn modelId="{0D898DE1-580A-4866-9285-867F5F5B29AC}" srcId="{97E2688D-7EA2-4ADB-90A7-7AB3710527F2}" destId="{BDF47A46-02B3-418B-9BA8-2EE02D1B7A31}" srcOrd="0" destOrd="0" parTransId="{95076D5D-B51D-4B66-8427-7BE41BD12B9F}" sibTransId="{5136AB65-B9B5-4291-BDB9-E2553D6A98B2}"/>
    <dgm:cxn modelId="{867172F9-9DA9-43EC-B4D0-58D113B5C57F}" type="presOf" srcId="{805F5CCD-563D-4E37-82FD-9F1894B32501}" destId="{B533E2E0-B4A6-413E-A1E5-EB06B055E039}" srcOrd="1" destOrd="0" presId="urn:microsoft.com/office/officeart/2016/7/layout/BasicLinearProcessNumbered"/>
    <dgm:cxn modelId="{87A744FC-9ACC-4DCD-BE0E-2AF7F216FF4C}" srcId="{97E2688D-7EA2-4ADB-90A7-7AB3710527F2}" destId="{805F5CCD-563D-4E37-82FD-9F1894B32501}" srcOrd="2" destOrd="0" parTransId="{7DFB351E-D616-4770-ADCF-E99F85DA4326}" sibTransId="{1075F2B0-4106-4F7C-B6D3-78BF9AA6224E}"/>
    <dgm:cxn modelId="{A13132AF-171D-4459-B06F-E1F533DCD986}" type="presParOf" srcId="{A15B1BD2-D0C4-4CF5-84A9-9410572EA88B}" destId="{CF655D78-C163-41AE-BD08-8D3D637F6F6C}" srcOrd="0" destOrd="0" presId="urn:microsoft.com/office/officeart/2016/7/layout/BasicLinearProcessNumbered"/>
    <dgm:cxn modelId="{40CD61AA-D113-4E96-AC3A-062687F854EF}" type="presParOf" srcId="{CF655D78-C163-41AE-BD08-8D3D637F6F6C}" destId="{0129ABAC-8B4D-4268-980A-FBEF3EE01C8C}" srcOrd="0" destOrd="0" presId="urn:microsoft.com/office/officeart/2016/7/layout/BasicLinearProcessNumbered"/>
    <dgm:cxn modelId="{CE681017-232F-48C4-A9D9-2CCC9955A301}" type="presParOf" srcId="{CF655D78-C163-41AE-BD08-8D3D637F6F6C}" destId="{0ADEE68B-598E-4D3B-BE76-8E9D3F123D4D}" srcOrd="1" destOrd="0" presId="urn:microsoft.com/office/officeart/2016/7/layout/BasicLinearProcessNumbered"/>
    <dgm:cxn modelId="{BF39FDD4-F21C-4E66-ABC7-710B89D25260}" type="presParOf" srcId="{CF655D78-C163-41AE-BD08-8D3D637F6F6C}" destId="{944D2546-F160-461C-9DF8-FF6C5F1FC96F}" srcOrd="2" destOrd="0" presId="urn:microsoft.com/office/officeart/2016/7/layout/BasicLinearProcessNumbered"/>
    <dgm:cxn modelId="{06AB8D9D-49A7-4A57-9544-046034F4E73A}" type="presParOf" srcId="{CF655D78-C163-41AE-BD08-8D3D637F6F6C}" destId="{362BD405-3406-4D97-918C-17A3B377BF54}" srcOrd="3" destOrd="0" presId="urn:microsoft.com/office/officeart/2016/7/layout/BasicLinearProcessNumbered"/>
    <dgm:cxn modelId="{45C5F4A9-CDD3-4D4E-B26F-F6FE5A8D5C31}" type="presParOf" srcId="{A15B1BD2-D0C4-4CF5-84A9-9410572EA88B}" destId="{D1868F5D-C779-4376-AAD5-437C963CAA71}" srcOrd="1" destOrd="0" presId="urn:microsoft.com/office/officeart/2016/7/layout/BasicLinearProcessNumbered"/>
    <dgm:cxn modelId="{BBC08D52-9A78-4D83-96A9-165A97982E8A}" type="presParOf" srcId="{A15B1BD2-D0C4-4CF5-84A9-9410572EA88B}" destId="{8A515E6E-2A62-4EDB-873A-9C926A78FEDE}" srcOrd="2" destOrd="0" presId="urn:microsoft.com/office/officeart/2016/7/layout/BasicLinearProcessNumbered"/>
    <dgm:cxn modelId="{226DEA90-9D5C-41FE-A07E-F3E1C3537355}" type="presParOf" srcId="{8A515E6E-2A62-4EDB-873A-9C926A78FEDE}" destId="{874205B3-0016-453C-9164-7EB56EE2C8E1}" srcOrd="0" destOrd="0" presId="urn:microsoft.com/office/officeart/2016/7/layout/BasicLinearProcessNumbered"/>
    <dgm:cxn modelId="{49C2115F-B3D3-4DC7-ACB0-6DE5969D04F8}" type="presParOf" srcId="{8A515E6E-2A62-4EDB-873A-9C926A78FEDE}" destId="{256C28AF-A621-4650-8229-70435A79E123}" srcOrd="1" destOrd="0" presId="urn:microsoft.com/office/officeart/2016/7/layout/BasicLinearProcessNumbered"/>
    <dgm:cxn modelId="{E72C1E13-78C6-4AEE-8BCA-532FCE8B98CA}" type="presParOf" srcId="{8A515E6E-2A62-4EDB-873A-9C926A78FEDE}" destId="{96B5CD6D-B8D1-44A6-9B6F-2386E0A2BE56}" srcOrd="2" destOrd="0" presId="urn:microsoft.com/office/officeart/2016/7/layout/BasicLinearProcessNumbered"/>
    <dgm:cxn modelId="{57CBE3BB-57B9-4807-BDF2-DA713F4E048E}" type="presParOf" srcId="{8A515E6E-2A62-4EDB-873A-9C926A78FEDE}" destId="{561428FE-19D7-409D-A5F5-1F51B22A0025}" srcOrd="3" destOrd="0" presId="urn:microsoft.com/office/officeart/2016/7/layout/BasicLinearProcessNumbered"/>
    <dgm:cxn modelId="{8C7DA1F2-D837-44B8-A668-3E2AA65A1C34}" type="presParOf" srcId="{A15B1BD2-D0C4-4CF5-84A9-9410572EA88B}" destId="{E99817F2-D4B4-4825-9773-5724A40E1860}" srcOrd="3" destOrd="0" presId="urn:microsoft.com/office/officeart/2016/7/layout/BasicLinearProcessNumbered"/>
    <dgm:cxn modelId="{42F7AC5E-39ED-4775-BDDD-0E79445A242F}" type="presParOf" srcId="{A15B1BD2-D0C4-4CF5-84A9-9410572EA88B}" destId="{4D33B3B6-BE4D-4198-9C89-A0E8C2C0F3F9}" srcOrd="4" destOrd="0" presId="urn:microsoft.com/office/officeart/2016/7/layout/BasicLinearProcessNumbered"/>
    <dgm:cxn modelId="{1766DC8A-3D66-428F-8FCF-1DF53AC53915}" type="presParOf" srcId="{4D33B3B6-BE4D-4198-9C89-A0E8C2C0F3F9}" destId="{3B5B75A7-395A-49C5-8FB4-084C89461C70}" srcOrd="0" destOrd="0" presId="urn:microsoft.com/office/officeart/2016/7/layout/BasicLinearProcessNumbered"/>
    <dgm:cxn modelId="{E2716D4C-BBE8-4DC1-87FF-040A99884F8E}" type="presParOf" srcId="{4D33B3B6-BE4D-4198-9C89-A0E8C2C0F3F9}" destId="{123B20E5-6420-4F2B-A103-217435CB0941}" srcOrd="1" destOrd="0" presId="urn:microsoft.com/office/officeart/2016/7/layout/BasicLinearProcessNumbered"/>
    <dgm:cxn modelId="{23E0AE16-1112-4360-A29A-D837FD762F02}" type="presParOf" srcId="{4D33B3B6-BE4D-4198-9C89-A0E8C2C0F3F9}" destId="{C3308470-8C67-442B-8AD1-C3E68036E9F8}" srcOrd="2" destOrd="0" presId="urn:microsoft.com/office/officeart/2016/7/layout/BasicLinearProcessNumbered"/>
    <dgm:cxn modelId="{F86A4F12-5A7E-438F-9B10-80BC3B4CDB88}" type="presParOf" srcId="{4D33B3B6-BE4D-4198-9C89-A0E8C2C0F3F9}" destId="{B533E2E0-B4A6-413E-A1E5-EB06B055E039}" srcOrd="3" destOrd="0" presId="urn:microsoft.com/office/officeart/2016/7/layout/BasicLinearProcessNumbered"/>
    <dgm:cxn modelId="{F75927E7-F454-48A7-996E-E14B8CA16A05}" type="presParOf" srcId="{A15B1BD2-D0C4-4CF5-84A9-9410572EA88B}" destId="{81D5EC4C-0B6F-409D-BD2C-4B196125EFE4}" srcOrd="5" destOrd="0" presId="urn:microsoft.com/office/officeart/2016/7/layout/BasicLinearProcessNumbered"/>
    <dgm:cxn modelId="{252A1E8C-4B52-40FC-8137-A3FC97B6177C}" type="presParOf" srcId="{A15B1BD2-D0C4-4CF5-84A9-9410572EA88B}" destId="{8E634FC6-A30C-4B1B-8E4D-C1E25991FCB2}" srcOrd="6" destOrd="0" presId="urn:microsoft.com/office/officeart/2016/7/layout/BasicLinearProcessNumbered"/>
    <dgm:cxn modelId="{7DBAADA7-B401-4F33-8A7F-14955BB8F6BC}" type="presParOf" srcId="{8E634FC6-A30C-4B1B-8E4D-C1E25991FCB2}" destId="{CC32E558-9D91-4243-96C8-828E366F63F0}" srcOrd="0" destOrd="0" presId="urn:microsoft.com/office/officeart/2016/7/layout/BasicLinearProcessNumbered"/>
    <dgm:cxn modelId="{CBE752D9-A6F9-4E98-84D1-9CEA092931F2}" type="presParOf" srcId="{8E634FC6-A30C-4B1B-8E4D-C1E25991FCB2}" destId="{73A88EAC-7883-4D60-A229-F2A679659E60}" srcOrd="1" destOrd="0" presId="urn:microsoft.com/office/officeart/2016/7/layout/BasicLinearProcessNumbered"/>
    <dgm:cxn modelId="{6EE582A7-0031-4409-B485-F5621096130E}" type="presParOf" srcId="{8E634FC6-A30C-4B1B-8E4D-C1E25991FCB2}" destId="{AFD8E009-3874-4DB6-A4F6-6F17224F769E}" srcOrd="2" destOrd="0" presId="urn:microsoft.com/office/officeart/2016/7/layout/BasicLinearProcessNumbered"/>
    <dgm:cxn modelId="{90ED3096-2F31-4B69-9176-D15BDEC44E11}" type="presParOf" srcId="{8E634FC6-A30C-4B1B-8E4D-C1E25991FCB2}" destId="{80AAB57A-7790-45F8-BEAD-6692EEE0795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29ABAC-8B4D-4268-980A-FBEF3EE01C8C}">
      <dsp:nvSpPr>
        <dsp:cNvPr id="0" name=""/>
        <dsp:cNvSpPr/>
      </dsp:nvSpPr>
      <dsp:spPr>
        <a:xfrm>
          <a:off x="3192" y="0"/>
          <a:ext cx="2532322" cy="340427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Ionic </a:t>
          </a:r>
          <a:r>
            <a:rPr lang="en-US" sz="1400" b="0" i="0" kern="1200" dirty="0" err="1"/>
            <a:t>foi</a:t>
          </a:r>
          <a:r>
            <a:rPr lang="en-US" sz="1400" b="0" i="0" kern="1200" dirty="0"/>
            <a:t> </a:t>
          </a:r>
          <a:r>
            <a:rPr lang="en-US" sz="1400" b="0" i="0" kern="1200" dirty="0" err="1"/>
            <a:t>criado</a:t>
          </a:r>
          <a:r>
            <a:rPr lang="en-US" sz="1400" b="0" i="0" kern="1200" dirty="0"/>
            <a:t> </a:t>
          </a:r>
          <a:r>
            <a:rPr lang="en-US" sz="1400" b="0" i="0" kern="1200" dirty="0" err="1"/>
            <a:t>em</a:t>
          </a:r>
          <a:r>
            <a:rPr lang="en-US" sz="1400" b="0" i="0" kern="1200" dirty="0"/>
            <a:t> 2012.</a:t>
          </a:r>
          <a:endParaRPr lang="en-US" sz="1400" kern="1200" dirty="0"/>
        </a:p>
      </dsp:txBody>
      <dsp:txXfrm>
        <a:off x="3192" y="1293625"/>
        <a:ext cx="2532322" cy="2042566"/>
      </dsp:txXfrm>
    </dsp:sp>
    <dsp:sp modelId="{0ADEE68B-598E-4D3B-BE76-8E9D3F123D4D}">
      <dsp:nvSpPr>
        <dsp:cNvPr id="0" name=""/>
        <dsp:cNvSpPr/>
      </dsp:nvSpPr>
      <dsp:spPr>
        <a:xfrm>
          <a:off x="758711" y="340427"/>
          <a:ext cx="1021283" cy="102128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908274" y="489990"/>
        <a:ext cx="722157" cy="722157"/>
      </dsp:txXfrm>
    </dsp:sp>
    <dsp:sp modelId="{944D2546-F160-461C-9DF8-FF6C5F1FC96F}">
      <dsp:nvSpPr>
        <dsp:cNvPr id="0" name=""/>
        <dsp:cNvSpPr/>
      </dsp:nvSpPr>
      <dsp:spPr>
        <a:xfrm>
          <a:off x="3192" y="3404205"/>
          <a:ext cx="2532322" cy="7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6415"/>
                <a:satOff val="-75"/>
                <a:lumOff val="3797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6415"/>
                <a:satOff val="-75"/>
                <a:lumOff val="3797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6415"/>
              <a:satOff val="-75"/>
              <a:lumOff val="379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4205B3-0016-453C-9164-7EB56EE2C8E1}">
      <dsp:nvSpPr>
        <dsp:cNvPr id="0" name=""/>
        <dsp:cNvSpPr/>
      </dsp:nvSpPr>
      <dsp:spPr>
        <a:xfrm>
          <a:off x="2788746" y="0"/>
          <a:ext cx="2532322" cy="340427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No inicio a ideia é gerar facilidades e boas praticas otimizando as habilidades de desenvolvedores web na construção de aplicativos móbile.</a:t>
          </a:r>
          <a:endParaRPr lang="en-US" sz="1400" kern="1200"/>
        </a:p>
      </dsp:txBody>
      <dsp:txXfrm>
        <a:off x="2788746" y="1293625"/>
        <a:ext cx="2532322" cy="2042566"/>
      </dsp:txXfrm>
    </dsp:sp>
    <dsp:sp modelId="{256C28AF-A621-4650-8229-70435A79E123}">
      <dsp:nvSpPr>
        <dsp:cNvPr id="0" name=""/>
        <dsp:cNvSpPr/>
      </dsp:nvSpPr>
      <dsp:spPr>
        <a:xfrm>
          <a:off x="3544266" y="340427"/>
          <a:ext cx="1021283" cy="102128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12829"/>
                <a:satOff val="-149"/>
                <a:lumOff val="7594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12829"/>
                <a:satOff val="-149"/>
                <a:lumOff val="7594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12829"/>
              <a:satOff val="-149"/>
              <a:lumOff val="75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693829" y="489990"/>
        <a:ext cx="722157" cy="722157"/>
      </dsp:txXfrm>
    </dsp:sp>
    <dsp:sp modelId="{96B5CD6D-B8D1-44A6-9B6F-2386E0A2BE56}">
      <dsp:nvSpPr>
        <dsp:cNvPr id="0" name=""/>
        <dsp:cNvSpPr/>
      </dsp:nvSpPr>
      <dsp:spPr>
        <a:xfrm>
          <a:off x="2788746" y="3404205"/>
          <a:ext cx="2532322" cy="7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19244"/>
                <a:satOff val="-224"/>
                <a:lumOff val="11391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19244"/>
                <a:satOff val="-224"/>
                <a:lumOff val="11391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19244"/>
              <a:satOff val="-224"/>
              <a:lumOff val="113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5B75A7-395A-49C5-8FB4-084C89461C70}">
      <dsp:nvSpPr>
        <dsp:cNvPr id="0" name=""/>
        <dsp:cNvSpPr/>
      </dsp:nvSpPr>
      <dsp:spPr>
        <a:xfrm>
          <a:off x="5574301" y="0"/>
          <a:ext cx="2532322" cy="340427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Desenvolver nativamente necessitava muito tempo, esforço para soluções simples.</a:t>
          </a:r>
          <a:endParaRPr lang="en-US" sz="1400" kern="1200"/>
        </a:p>
      </dsp:txBody>
      <dsp:txXfrm>
        <a:off x="5574301" y="1293625"/>
        <a:ext cx="2532322" cy="2042566"/>
      </dsp:txXfrm>
    </dsp:sp>
    <dsp:sp modelId="{123B20E5-6420-4F2B-A103-217435CB0941}">
      <dsp:nvSpPr>
        <dsp:cNvPr id="0" name=""/>
        <dsp:cNvSpPr/>
      </dsp:nvSpPr>
      <dsp:spPr>
        <a:xfrm>
          <a:off x="6329820" y="340427"/>
          <a:ext cx="1021283" cy="102128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25659"/>
                <a:satOff val="-298"/>
                <a:lumOff val="15187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25659"/>
                <a:satOff val="-298"/>
                <a:lumOff val="15187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25659"/>
              <a:satOff val="-298"/>
              <a:lumOff val="1518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479383" y="489990"/>
        <a:ext cx="722157" cy="722157"/>
      </dsp:txXfrm>
    </dsp:sp>
    <dsp:sp modelId="{C3308470-8C67-442B-8AD1-C3E68036E9F8}">
      <dsp:nvSpPr>
        <dsp:cNvPr id="0" name=""/>
        <dsp:cNvSpPr/>
      </dsp:nvSpPr>
      <dsp:spPr>
        <a:xfrm>
          <a:off x="5574301" y="3404205"/>
          <a:ext cx="2532322" cy="7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32074"/>
                <a:satOff val="-373"/>
                <a:lumOff val="18984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32074"/>
                <a:satOff val="-373"/>
                <a:lumOff val="18984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32074"/>
              <a:satOff val="-373"/>
              <a:lumOff val="189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C32E558-9D91-4243-96C8-828E366F63F0}">
      <dsp:nvSpPr>
        <dsp:cNvPr id="0" name=""/>
        <dsp:cNvSpPr/>
      </dsp:nvSpPr>
      <dsp:spPr>
        <a:xfrm>
          <a:off x="8359855" y="0"/>
          <a:ext cx="2532322" cy="340427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Se tornou uma stack de desenvolvimento, contendo como base o framework AngularJS (Angular 1)</a:t>
          </a:r>
          <a:endParaRPr lang="en-US" sz="1400" kern="1200"/>
        </a:p>
      </dsp:txBody>
      <dsp:txXfrm>
        <a:off x="8359855" y="1293625"/>
        <a:ext cx="2532322" cy="2042566"/>
      </dsp:txXfrm>
    </dsp:sp>
    <dsp:sp modelId="{73A88EAC-7883-4D60-A229-F2A679659E60}">
      <dsp:nvSpPr>
        <dsp:cNvPr id="0" name=""/>
        <dsp:cNvSpPr/>
      </dsp:nvSpPr>
      <dsp:spPr>
        <a:xfrm>
          <a:off x="9115375" y="340427"/>
          <a:ext cx="1021283" cy="102128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38488"/>
                <a:satOff val="-447"/>
                <a:lumOff val="22781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38488"/>
                <a:satOff val="-447"/>
                <a:lumOff val="22781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38488"/>
              <a:satOff val="-447"/>
              <a:lumOff val="227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264938" y="489990"/>
        <a:ext cx="722157" cy="722157"/>
      </dsp:txXfrm>
    </dsp:sp>
    <dsp:sp modelId="{AFD8E009-3874-4DB6-A4F6-6F17224F769E}">
      <dsp:nvSpPr>
        <dsp:cNvPr id="0" name=""/>
        <dsp:cNvSpPr/>
      </dsp:nvSpPr>
      <dsp:spPr>
        <a:xfrm>
          <a:off x="8359855" y="3404205"/>
          <a:ext cx="2532322" cy="7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44903"/>
                <a:satOff val="-522"/>
                <a:lumOff val="26578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44903"/>
                <a:satOff val="-522"/>
                <a:lumOff val="26578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44903"/>
              <a:satOff val="-522"/>
              <a:lumOff val="265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38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8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28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4898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39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74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36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93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45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211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74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1/16/2018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22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1/16/2018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51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1/16/2018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1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92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9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  <p:sldLayoutId id="2147483962" r:id="rId12"/>
    <p:sldLayoutId id="2147483963" r:id="rId13"/>
    <p:sldLayoutId id="2147483964" r:id="rId14"/>
    <p:sldLayoutId id="2147483965" r:id="rId15"/>
    <p:sldLayoutId id="2147483966" r:id="rId16"/>
    <p:sldLayoutId id="21474839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11.gif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16701-22C2-45F9-BE65-716D66D5FA9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009650"/>
            <a:ext cx="12096750" cy="17192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5400" dirty="0"/>
              <a:t>Desenvolvendo aplicativos </a:t>
            </a:r>
            <a:br>
              <a:rPr lang="pt-BR" sz="5400" dirty="0"/>
            </a:br>
            <a:r>
              <a:rPr lang="pt-BR" sz="5400" dirty="0"/>
              <a:t>híbridos com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CC4A6B-5150-4FD4-9326-C9AE58048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32" y="2961503"/>
            <a:ext cx="4838901" cy="1681518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5099D3A-5B1E-4435-A0DC-8825E085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59" y="4064926"/>
            <a:ext cx="2638434" cy="253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28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358DA-C084-4836-ADB9-5E15675C5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2276"/>
          </a:xfrm>
        </p:spPr>
        <p:txBody>
          <a:bodyPr/>
          <a:lstStyle/>
          <a:p>
            <a:r>
              <a:rPr lang="pt-BR" dirty="0"/>
              <a:t>Nativo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A87B5B-E294-456E-A75B-ABBB91B95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43317"/>
            <a:ext cx="6220597" cy="2231699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Prós</a:t>
            </a:r>
          </a:p>
          <a:p>
            <a:pPr lvl="1"/>
            <a:r>
              <a:rPr lang="pt-BR" dirty="0"/>
              <a:t>Maior performance possível.</a:t>
            </a:r>
          </a:p>
          <a:p>
            <a:pPr lvl="1"/>
            <a:r>
              <a:rPr lang="pt-BR" dirty="0"/>
              <a:t>Efeitos de transição de páginas são mais suaves.</a:t>
            </a:r>
          </a:p>
          <a:p>
            <a:pPr lvl="1"/>
            <a:r>
              <a:rPr lang="pt-BR" dirty="0"/>
              <a:t>Interface mais fluida e orgânica. </a:t>
            </a:r>
          </a:p>
          <a:p>
            <a:pPr lvl="1"/>
            <a:r>
              <a:rPr lang="pt-BR" dirty="0"/>
              <a:t>Melhor integração com o hardware </a:t>
            </a:r>
          </a:p>
          <a:p>
            <a:pPr marL="457200" lvl="1" indent="0">
              <a:buNone/>
            </a:pPr>
            <a:r>
              <a:rPr lang="pt-BR" dirty="0"/>
              <a:t>(câmera, som, </a:t>
            </a:r>
            <a:r>
              <a:rPr lang="pt-BR" dirty="0" err="1"/>
              <a:t>gps</a:t>
            </a:r>
            <a:r>
              <a:rPr lang="pt-BR" dirty="0"/>
              <a:t>)</a:t>
            </a:r>
          </a:p>
          <a:p>
            <a:pPr lvl="1"/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F058D00-AFAF-4424-83B1-0BE9F0B1E791}"/>
              </a:ext>
            </a:extLst>
          </p:cNvPr>
          <p:cNvSpPr txBox="1">
            <a:spLocks/>
          </p:cNvSpPr>
          <p:nvPr/>
        </p:nvSpPr>
        <p:spPr>
          <a:xfrm>
            <a:off x="1159916" y="4023360"/>
            <a:ext cx="8946541" cy="1645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Contras</a:t>
            </a:r>
          </a:p>
          <a:p>
            <a:pPr lvl="1"/>
            <a:r>
              <a:rPr lang="pt-BR" dirty="0"/>
              <a:t>um código para cada plataforma.</a:t>
            </a:r>
          </a:p>
          <a:p>
            <a:pPr lvl="1"/>
            <a:r>
              <a:rPr lang="pt-BR" dirty="0"/>
              <a:t>Alto investimento de recursos e mão de obra.</a:t>
            </a:r>
          </a:p>
          <a:p>
            <a:pPr lvl="1"/>
            <a:r>
              <a:rPr lang="pt-BR" dirty="0"/>
              <a:t>Tempo de desenvolvimento maior.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6" name="Imagem 5" descr="Uma imagem contendo ao ar livre, árvore, grama, pessoa&#10;&#10;Descrição gerada com muito alta confiança">
            <a:extLst>
              <a:ext uri="{FF2B5EF4-FFF2-40B4-BE49-F238E27FC236}">
                <a16:creationId xmlns:a16="http://schemas.microsoft.com/office/drawing/2014/main" id="{26163E86-6869-4E66-8CAD-5CCFE60BC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118" y="1861675"/>
            <a:ext cx="3933317" cy="260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32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BACD98-078C-4343-93B4-AEAF4AEA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Hibrido é lento?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F0E804E-7BE4-44C0-8D74-E235EFFE5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097" y="1321593"/>
            <a:ext cx="7109868" cy="5126589"/>
          </a:xfrm>
        </p:spPr>
      </p:pic>
    </p:spTree>
    <p:extLst>
      <p:ext uri="{BB962C8B-B14F-4D97-AF65-F5344CB8AC3E}">
        <p14:creationId xmlns:p14="http://schemas.microsoft.com/office/powerpoint/2010/main" val="2070803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542670" y="2379161"/>
            <a:ext cx="6196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 framework para desenvolvimento de apps mobile híbrido.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Forma um container (</a:t>
            </a:r>
            <a:r>
              <a:rPr lang="pt-BR" dirty="0" err="1"/>
              <a:t>wrapper</a:t>
            </a:r>
            <a:r>
              <a:rPr lang="pt-BR" dirty="0"/>
              <a:t>) para o app, permitindo o desenvolvimento do mesmo com </a:t>
            </a:r>
            <a:r>
              <a:rPr lang="pt-BR" dirty="0" err="1"/>
              <a:t>JavaScript</a:t>
            </a:r>
            <a:r>
              <a:rPr lang="pt-BR" dirty="0"/>
              <a:t>/HTML/CSS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1" y="2268817"/>
            <a:ext cx="4380772" cy="19557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50E0CB5E-8247-428E-BE68-EE37BD9A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Cordova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3606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12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14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16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9" name="Rectangle 18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 descr="Uma imagem contendo laser, cena&#10;&#10;Descrição gerada com muito alta confiança">
            <a:extLst>
              <a:ext uri="{FF2B5EF4-FFF2-40B4-BE49-F238E27FC236}">
                <a16:creationId xmlns:a16="http://schemas.microsoft.com/office/drawing/2014/main" id="{645C9F5E-2EF9-43A6-96FF-AF55FA5DA1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/>
          </a:blip>
          <a:srcRect l="10303" t="1738" b="73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0">
            <a:extLst>
              <a:ext uri="{FF2B5EF4-FFF2-40B4-BE49-F238E27FC236}">
                <a16:creationId xmlns:a16="http://schemas.microsoft.com/office/drawing/2014/main" id="{22FE0190-952F-4DFC-B896-517270CE42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257800" y="1295400"/>
            <a:ext cx="5867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3FC4D6-D732-41D7-9C3A-8A41E1E6EA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7800" y="0"/>
            <a:ext cx="586581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2EFDBD-DB1F-4B84-8E60-B934B995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161" y="1447800"/>
            <a:ext cx="4562452" cy="32533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Vantagens</a:t>
            </a:r>
            <a:r>
              <a:rPr lang="en-US" sz="4800" dirty="0"/>
              <a:t> e </a:t>
            </a:r>
            <a:r>
              <a:rPr lang="en-US" sz="4800" dirty="0" err="1"/>
              <a:t>Desvantagens</a:t>
            </a:r>
            <a:endParaRPr lang="en-US" sz="4800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A3E9EBCE-164D-4118-830A-C1DC1E5182DC}"/>
              </a:ext>
            </a:extLst>
          </p:cNvPr>
          <p:cNvSpPr txBox="1">
            <a:spLocks/>
          </p:cNvSpPr>
          <p:nvPr/>
        </p:nvSpPr>
        <p:spPr>
          <a:xfrm>
            <a:off x="5418160" y="367937"/>
            <a:ext cx="5310799" cy="7815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err="1"/>
              <a:t>Comparativos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18205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2EFDBD-DB1F-4B84-8E60-B934B995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</p:spPr>
        <p:txBody>
          <a:bodyPr/>
          <a:lstStyle/>
          <a:p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BB4FA93-4234-4122-B71B-412DF5699080}"/>
              </a:ext>
            </a:extLst>
          </p:cNvPr>
          <p:cNvSpPr txBox="1">
            <a:spLocks/>
          </p:cNvSpPr>
          <p:nvPr/>
        </p:nvSpPr>
        <p:spPr>
          <a:xfrm>
            <a:off x="1103312" y="1443316"/>
            <a:ext cx="8946541" cy="36424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Prós</a:t>
            </a:r>
          </a:p>
          <a:p>
            <a:pPr lvl="1"/>
            <a:r>
              <a:rPr lang="pt-BR" dirty="0"/>
              <a:t>Forte comunidade de desenvolvedores (58.525 stars no </a:t>
            </a:r>
            <a:r>
              <a:rPr lang="pt-BR" dirty="0" err="1"/>
              <a:t>github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Performance muito próxima de um </a:t>
            </a:r>
            <a:r>
              <a:rPr lang="pt-BR" dirty="0" err="1"/>
              <a:t>app</a:t>
            </a:r>
            <a:r>
              <a:rPr lang="pt-BR" dirty="0"/>
              <a:t> nativo convencional.</a:t>
            </a:r>
          </a:p>
          <a:p>
            <a:pPr lvl="1"/>
            <a:r>
              <a:rPr lang="pt-BR" dirty="0"/>
              <a:t>Por utilizar </a:t>
            </a:r>
            <a:r>
              <a:rPr lang="pt-BR" dirty="0" err="1"/>
              <a:t>React</a:t>
            </a:r>
            <a:r>
              <a:rPr lang="pt-BR" dirty="0"/>
              <a:t> você é livre para escolher suas bibliotecas, desde tratativa de rotas até layout.</a:t>
            </a:r>
          </a:p>
          <a:p>
            <a:pPr lvl="1"/>
            <a:r>
              <a:rPr lang="pt-BR" dirty="0"/>
              <a:t>Você tem todo o poder do </a:t>
            </a:r>
            <a:r>
              <a:rPr lang="pt-BR" dirty="0" err="1"/>
              <a:t>Javascript</a:t>
            </a:r>
            <a:r>
              <a:rPr lang="pt-BR" dirty="0"/>
              <a:t> ao seu dispor.</a:t>
            </a:r>
          </a:p>
          <a:p>
            <a:pPr lvl="1"/>
            <a:r>
              <a:rPr lang="pt-BR" dirty="0"/>
              <a:t>Estrutura simples.</a:t>
            </a:r>
          </a:p>
          <a:p>
            <a:pPr lvl="1"/>
            <a:r>
              <a:rPr lang="pt-BR" dirty="0"/>
              <a:t>Mantido pelo </a:t>
            </a:r>
            <a:r>
              <a:rPr lang="pt-BR" dirty="0" err="1"/>
              <a:t>Facebook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Grandes </a:t>
            </a:r>
            <a:r>
              <a:rPr lang="pt-BR" dirty="0" err="1"/>
              <a:t>apps</a:t>
            </a:r>
            <a:r>
              <a:rPr lang="pt-BR" dirty="0"/>
              <a:t> feitos como Instagram, </a:t>
            </a:r>
            <a:r>
              <a:rPr lang="pt-BR" dirty="0" err="1"/>
              <a:t>Facebook</a:t>
            </a:r>
            <a:r>
              <a:rPr lang="pt-BR" dirty="0"/>
              <a:t>.</a:t>
            </a:r>
          </a:p>
          <a:p>
            <a:pPr lvl="1"/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671C19C-7CBE-4A12-A176-6DC3F6D43CA9}"/>
              </a:ext>
            </a:extLst>
          </p:cNvPr>
          <p:cNvSpPr txBox="1">
            <a:spLocks/>
          </p:cNvSpPr>
          <p:nvPr/>
        </p:nvSpPr>
        <p:spPr>
          <a:xfrm>
            <a:off x="1168625" y="5212081"/>
            <a:ext cx="8946541" cy="1458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Contras</a:t>
            </a:r>
          </a:p>
          <a:p>
            <a:pPr lvl="1"/>
            <a:r>
              <a:rPr lang="pt-BR" dirty="0"/>
              <a:t>Pode ser trabalhoso decidir por todas as </a:t>
            </a:r>
            <a:r>
              <a:rPr lang="pt-BR" dirty="0" err="1"/>
              <a:t>libs</a:t>
            </a:r>
            <a:r>
              <a:rPr lang="pt-BR" dirty="0"/>
              <a:t> do projeto.</a:t>
            </a:r>
          </a:p>
          <a:p>
            <a:pPr lvl="1"/>
            <a:r>
              <a:rPr lang="pt-BR" dirty="0"/>
              <a:t>Documentação muito simples ainda e muito verbosa.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407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2EFDBD-DB1F-4B84-8E60-B934B995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</p:spPr>
        <p:txBody>
          <a:bodyPr/>
          <a:lstStyle/>
          <a:p>
            <a:r>
              <a:rPr lang="pt-BR" dirty="0" err="1"/>
              <a:t>Ionic</a:t>
            </a: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BB4FA93-4234-4122-B71B-412DF5699080}"/>
              </a:ext>
            </a:extLst>
          </p:cNvPr>
          <p:cNvSpPr txBox="1">
            <a:spLocks/>
          </p:cNvSpPr>
          <p:nvPr/>
        </p:nvSpPr>
        <p:spPr>
          <a:xfrm>
            <a:off x="1103312" y="1068851"/>
            <a:ext cx="8946541" cy="36163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Prós</a:t>
            </a:r>
          </a:p>
          <a:p>
            <a:pPr lvl="1"/>
            <a:r>
              <a:rPr lang="pt-BR" dirty="0"/>
              <a:t>Documentação limpa e objetiva.</a:t>
            </a:r>
          </a:p>
          <a:p>
            <a:pPr lvl="1"/>
            <a:r>
              <a:rPr lang="pt-BR" dirty="0"/>
              <a:t>Seu CLI oferece diversas opções como criação de </a:t>
            </a:r>
            <a:r>
              <a:rPr lang="pt-BR" dirty="0" err="1"/>
              <a:t>factories</a:t>
            </a:r>
            <a:r>
              <a:rPr lang="pt-BR" dirty="0"/>
              <a:t>, </a:t>
            </a:r>
            <a:r>
              <a:rPr lang="pt-BR" dirty="0" err="1"/>
              <a:t>pages</a:t>
            </a:r>
            <a:r>
              <a:rPr lang="pt-BR" dirty="0"/>
              <a:t>, aumentando sua produtividade.</a:t>
            </a:r>
          </a:p>
          <a:p>
            <a:pPr lvl="1"/>
            <a:r>
              <a:rPr lang="pt-BR" dirty="0"/>
              <a:t>Você pode testar seu </a:t>
            </a:r>
            <a:r>
              <a:rPr lang="pt-BR" dirty="0" err="1"/>
              <a:t>app</a:t>
            </a:r>
            <a:r>
              <a:rPr lang="pt-BR" dirty="0"/>
              <a:t> pelo próprio navegador ou no dispositivo com </a:t>
            </a:r>
            <a:r>
              <a:rPr lang="pt-BR" dirty="0" err="1"/>
              <a:t>live</a:t>
            </a:r>
            <a:r>
              <a:rPr lang="pt-BR" dirty="0"/>
              <a:t> </a:t>
            </a:r>
            <a:r>
              <a:rPr lang="pt-BR" dirty="0" err="1"/>
              <a:t>reload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Totalmente compatível com P.W.A.</a:t>
            </a:r>
          </a:p>
          <a:p>
            <a:pPr lvl="1"/>
            <a:r>
              <a:rPr lang="pt-BR" dirty="0"/>
              <a:t>É muito movimentado na comunidade (32.961 stars no </a:t>
            </a:r>
            <a:r>
              <a:rPr lang="pt-BR" dirty="0" err="1"/>
              <a:t>github</a:t>
            </a:r>
            <a:r>
              <a:rPr lang="pt-BR" dirty="0"/>
              <a:t>).</a:t>
            </a:r>
          </a:p>
          <a:p>
            <a:pPr lvl="1"/>
            <a:r>
              <a:rPr lang="pt-BR" dirty="0"/>
              <a:t>Não é só feito para mobile (</a:t>
            </a:r>
            <a:r>
              <a:rPr lang="pt-BR" dirty="0" err="1"/>
              <a:t>cordova</a:t>
            </a:r>
            <a:r>
              <a:rPr lang="pt-BR" dirty="0"/>
              <a:t>), mas também desktop (</a:t>
            </a:r>
            <a:r>
              <a:rPr lang="pt-BR" dirty="0" err="1"/>
              <a:t>electron</a:t>
            </a:r>
            <a:r>
              <a:rPr lang="pt-BR" dirty="0"/>
              <a:t>).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671C19C-7CBE-4A12-A176-6DC3F6D43CA9}"/>
              </a:ext>
            </a:extLst>
          </p:cNvPr>
          <p:cNvSpPr txBox="1">
            <a:spLocks/>
          </p:cNvSpPr>
          <p:nvPr/>
        </p:nvSpPr>
        <p:spPr>
          <a:xfrm>
            <a:off x="1168625" y="4763588"/>
            <a:ext cx="8946541" cy="1854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Contras</a:t>
            </a:r>
          </a:p>
          <a:p>
            <a:pPr lvl="1"/>
            <a:r>
              <a:rPr lang="pt-BR" dirty="0"/>
              <a:t>Quando utilizado com o </a:t>
            </a:r>
            <a:r>
              <a:rPr lang="pt-BR" dirty="0" err="1"/>
              <a:t>Cordova</a:t>
            </a:r>
            <a:r>
              <a:rPr lang="pt-BR" dirty="0"/>
              <a:t>, perde-se um pouco a performance por limitações da tecnologia </a:t>
            </a:r>
            <a:r>
              <a:rPr lang="pt-BR" dirty="0" err="1"/>
              <a:t>webview</a:t>
            </a:r>
            <a:r>
              <a:rPr lang="pt-BR" dirty="0"/>
              <a:t> (algo que vem melhorado bastante de alguns anos para cá).</a:t>
            </a:r>
          </a:p>
          <a:p>
            <a:pPr lvl="1"/>
            <a:r>
              <a:rPr lang="pt-BR" dirty="0"/>
              <a:t>Faltam bons plug-ins nativos.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5561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agem 6" descr="Uma imagem contendo carro, interior&#10;&#10;Descrição gerada com alta confiança">
            <a:extLst>
              <a:ext uri="{FF2B5EF4-FFF2-40B4-BE49-F238E27FC236}">
                <a16:creationId xmlns:a16="http://schemas.microsoft.com/office/drawing/2014/main" id="{36CEF42D-A9CE-4B92-96A9-7A12769B61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321" r="-1" b="4764"/>
          <a:stretch/>
        </p:blipFill>
        <p:spPr>
          <a:xfrm>
            <a:off x="1150938" y="-1"/>
            <a:ext cx="10032252" cy="4848226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7807B333-1233-49F3-BD0D-699F81D8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905" y="529133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Como o Ionic </a:t>
            </a:r>
            <a:r>
              <a:rPr lang="en-US" sz="4800" dirty="0" err="1"/>
              <a:t>está</a:t>
            </a:r>
            <a:r>
              <a:rPr lang="en-US" sz="4800" dirty="0"/>
              <a:t> </a:t>
            </a:r>
            <a:r>
              <a:rPr lang="en-US" sz="4800" dirty="0" err="1"/>
              <a:t>hoje</a:t>
            </a:r>
            <a:r>
              <a:rPr lang="en-US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97583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C8FDA0F-31E3-4BE4-9B68-65A1583E6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23236"/>
          </a:xfrm>
        </p:spPr>
        <p:txBody>
          <a:bodyPr/>
          <a:lstStyle/>
          <a:p>
            <a:r>
              <a:rPr lang="pt-BR" dirty="0"/>
              <a:t>Atualmente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DE67477-2AD6-4CD7-9D16-337A8A608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Versão estável: 3.9.2</a:t>
            </a:r>
          </a:p>
          <a:p>
            <a:r>
              <a:rPr lang="pt-BR" dirty="0"/>
              <a:t>Angular: 5.0.3</a:t>
            </a:r>
          </a:p>
          <a:p>
            <a:r>
              <a:rPr lang="pt-BR" dirty="0" err="1"/>
              <a:t>Typescript</a:t>
            </a:r>
            <a:r>
              <a:rPr lang="pt-BR" dirty="0"/>
              <a:t>: 2.4.2</a:t>
            </a:r>
          </a:p>
          <a:p>
            <a:endParaRPr lang="pt-BR" dirty="0"/>
          </a:p>
          <a:p>
            <a:r>
              <a:rPr lang="pt-BR" dirty="0"/>
              <a:t>Compatível com </a:t>
            </a:r>
            <a:r>
              <a:rPr lang="pt-BR" dirty="0" err="1"/>
              <a:t>Electron</a:t>
            </a:r>
            <a:endParaRPr lang="pt-BR" dirty="0"/>
          </a:p>
          <a:p>
            <a:r>
              <a:rPr lang="pt-BR" dirty="0"/>
              <a:t>Compatível com </a:t>
            </a:r>
            <a:r>
              <a:rPr lang="pt-BR" dirty="0" err="1"/>
              <a:t>Cordova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0FB90C58-3BB8-494B-9A5B-06E781FC40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 err="1"/>
              <a:t>DevApp</a:t>
            </a:r>
            <a:r>
              <a:rPr lang="pt-BR" dirty="0"/>
              <a:t> (Atualização em tempo real em dispositivos físicos)</a:t>
            </a:r>
          </a:p>
          <a:p>
            <a:r>
              <a:rPr lang="pt-BR" dirty="0" err="1"/>
              <a:t>WKWebView</a:t>
            </a:r>
            <a:r>
              <a:rPr lang="pt-BR" dirty="0"/>
              <a:t> (IOS)</a:t>
            </a:r>
          </a:p>
          <a:p>
            <a:r>
              <a:rPr lang="pt-BR" dirty="0"/>
              <a:t>Microsoft </a:t>
            </a:r>
            <a:r>
              <a:rPr lang="pt-BR" dirty="0" err="1"/>
              <a:t>Flow</a:t>
            </a:r>
            <a:r>
              <a:rPr lang="pt-BR" dirty="0"/>
              <a:t> (APP)</a:t>
            </a:r>
          </a:p>
          <a:p>
            <a:r>
              <a:rPr lang="pt-BR" dirty="0" err="1"/>
              <a:t>Stencil</a:t>
            </a:r>
            <a:r>
              <a:rPr lang="pt-BR" dirty="0"/>
              <a:t>.</a:t>
            </a:r>
          </a:p>
          <a:p>
            <a:r>
              <a:rPr lang="pt-BR" dirty="0"/>
              <a:t>Pacifica for Stress &amp; </a:t>
            </a:r>
            <a:r>
              <a:rPr lang="pt-BR" dirty="0" err="1"/>
              <a:t>Anxiety</a:t>
            </a:r>
            <a:endParaRPr lang="pt-BR" dirty="0"/>
          </a:p>
          <a:p>
            <a:r>
              <a:rPr lang="pt-BR" dirty="0" err="1"/>
              <a:t>Sworkit</a:t>
            </a:r>
            <a:r>
              <a:rPr lang="pt-BR" dirty="0"/>
              <a:t>: </a:t>
            </a:r>
            <a:r>
              <a:rPr lang="pt-BR" dirty="0" err="1"/>
              <a:t>Workouts</a:t>
            </a:r>
            <a:r>
              <a:rPr lang="pt-BR" dirty="0"/>
              <a:t> &amp; </a:t>
            </a:r>
            <a:r>
              <a:rPr lang="pt-BR" dirty="0" err="1"/>
              <a:t>Plans</a:t>
            </a:r>
            <a:endParaRPr lang="pt-BR" dirty="0"/>
          </a:p>
          <a:p>
            <a:r>
              <a:rPr lang="pt-BR" dirty="0" err="1"/>
              <a:t>Ionic</a:t>
            </a:r>
            <a:r>
              <a:rPr lang="pt-BR" dirty="0"/>
              <a:t> Pro</a:t>
            </a:r>
          </a:p>
        </p:txBody>
      </p:sp>
    </p:spTree>
    <p:extLst>
      <p:ext uri="{BB962C8B-B14F-4D97-AF65-F5344CB8AC3E}">
        <p14:creationId xmlns:p14="http://schemas.microsoft.com/office/powerpoint/2010/main" val="991956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7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11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13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15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EA56AB5D-D5E6-4DDB-8B39-C0594DC18B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056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BAFB39E6-FB97-4417-A77C-B8AAD4BC0E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7CCB9413-9128-4AD1-B7B7-1F08158FF8C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2894561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F92C5D-9303-42B4-8E0F-0635A7E2D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04" y="750331"/>
            <a:ext cx="6221788" cy="5288519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92AA39-D901-44D4-9F7E-1C8CAD9B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904876"/>
            <a:ext cx="4158334" cy="45205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Layout se </a:t>
            </a:r>
            <a:r>
              <a:rPr lang="en-US" sz="5400" dirty="0" err="1"/>
              <a:t>adapta</a:t>
            </a:r>
            <a:r>
              <a:rPr lang="en-US" sz="5400" dirty="0"/>
              <a:t> </a:t>
            </a:r>
            <a:r>
              <a:rPr lang="en-US" sz="5400" dirty="0" err="1"/>
              <a:t>conforme</a:t>
            </a:r>
            <a:r>
              <a:rPr lang="en-US" sz="5400" dirty="0"/>
              <a:t> a </a:t>
            </a:r>
            <a:r>
              <a:rPr lang="en-US" sz="5400" dirty="0" err="1"/>
              <a:t>plataforma</a:t>
            </a:r>
            <a:r>
              <a:rPr lang="en-US" sz="5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0707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2AA39-D901-44D4-9F7E-1C8CAD9B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256" y="2743200"/>
            <a:ext cx="3971110" cy="12279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 err="1"/>
              <a:t>Reconhecimento</a:t>
            </a:r>
            <a:r>
              <a:rPr lang="en-US" sz="2800" dirty="0"/>
              <a:t> pela Microsoft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B956AF-5229-4C4B-9762-688440C45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18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2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ABC693-A631-4B15-8FB0-378B41F84C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7646" y="287338"/>
            <a:ext cx="8846729" cy="661987"/>
          </a:xfrm>
        </p:spPr>
        <p:txBody>
          <a:bodyPr>
            <a:normAutofit fontScale="90000"/>
          </a:bodyPr>
          <a:lstStyle/>
          <a:p>
            <a:r>
              <a:rPr lang="pt-BR" dirty="0"/>
              <a:t>Quem sou eu?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F364A9C-C33B-4220-8B83-743E05D68CCB}"/>
              </a:ext>
            </a:extLst>
          </p:cNvPr>
          <p:cNvSpPr/>
          <p:nvPr/>
        </p:nvSpPr>
        <p:spPr>
          <a:xfrm>
            <a:off x="983934" y="2391165"/>
            <a:ext cx="51311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Antonio Carlos</a:t>
            </a:r>
          </a:p>
          <a:p>
            <a:r>
              <a:rPr lang="pt-BR" sz="2400" dirty="0"/>
              <a:t>22 Anos</a:t>
            </a:r>
          </a:p>
          <a:p>
            <a:r>
              <a:rPr lang="pt-BR" sz="2400" dirty="0"/>
              <a:t>Desenvolvedor</a:t>
            </a:r>
          </a:p>
          <a:p>
            <a:r>
              <a:rPr lang="pt-BR" sz="2400" dirty="0"/>
              <a:t>Microsoft </a:t>
            </a:r>
            <a:r>
              <a:rPr lang="pt-BR" sz="2400" dirty="0" err="1"/>
              <a:t>Certified</a:t>
            </a:r>
            <a:r>
              <a:rPr lang="pt-BR" sz="2400" dirty="0"/>
              <a:t> Professional </a:t>
            </a:r>
          </a:p>
          <a:p>
            <a:r>
              <a:rPr lang="pt-BR" sz="2400" dirty="0"/>
              <a:t>Solteiro</a:t>
            </a:r>
          </a:p>
          <a:p>
            <a:endParaRPr lang="pt-BR" sz="2400" dirty="0"/>
          </a:p>
          <a:p>
            <a:r>
              <a:rPr lang="pt-BR" sz="2400" dirty="0"/>
              <a:t>github.com/</a:t>
            </a:r>
            <a:r>
              <a:rPr lang="pt-BR" sz="2400" dirty="0" err="1"/>
              <a:t>juninmd</a:t>
            </a:r>
            <a:endParaRPr lang="pt-BR" sz="2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1830D3E-6262-4195-B8C5-65B782412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1609725"/>
            <a:ext cx="3810000" cy="3810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9851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6837BC-2BC9-4CF5-85DD-FFF51D5011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834"/>
          <a:stretch/>
        </p:blipFill>
        <p:spPr>
          <a:xfrm>
            <a:off x="0" y="10"/>
            <a:ext cx="75541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92AA39-D901-44D4-9F7E-1C8CAD9B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4" y="2809874"/>
            <a:ext cx="3895725" cy="18764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CLI com </a:t>
            </a:r>
            <a:r>
              <a:rPr lang="en-US" sz="3800" dirty="0" err="1"/>
              <a:t>diversas</a:t>
            </a:r>
            <a:r>
              <a:rPr lang="en-US" sz="3800" dirty="0"/>
              <a:t> </a:t>
            </a:r>
            <a:r>
              <a:rPr lang="en-US" sz="3800" dirty="0" err="1"/>
              <a:t>opções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190823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2AA39-D901-44D4-9F7E-1C8CAD9B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256" y="2743200"/>
            <a:ext cx="3971110" cy="12279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 err="1"/>
              <a:t>Brasileiros</a:t>
            </a:r>
            <a:r>
              <a:rPr lang="en-US" sz="2800" dirty="0"/>
              <a:t> </a:t>
            </a:r>
            <a:r>
              <a:rPr lang="en-US" sz="2800" dirty="0" err="1"/>
              <a:t>ganhando</a:t>
            </a:r>
            <a:r>
              <a:rPr lang="en-US" sz="2800" dirty="0"/>
              <a:t> </a:t>
            </a:r>
            <a:r>
              <a:rPr lang="en-US" sz="2800" dirty="0" err="1"/>
              <a:t>competições</a:t>
            </a:r>
            <a:endParaRPr lang="en-US" sz="2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6E5354-CFC1-4222-9297-81CF0F7E7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39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1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42653A-00F8-40F8-9BAA-AFDE65366F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85582E-5C24-4E50-94D0-EBDFCAF82A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D2CF7175-D926-4ED8-BF71-C9046B886D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7" name="Freeform 5">
            <a:extLst>
              <a:ext uri="{FF2B5EF4-FFF2-40B4-BE49-F238E27FC236}">
                <a16:creationId xmlns:a16="http://schemas.microsoft.com/office/drawing/2014/main" id="{CE21D3E3-E417-4B15-9ACE-327E9B12B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D51331-C5A0-4D61-9280-8ADBC3D34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075" y="0"/>
            <a:ext cx="11786515" cy="3742218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6E00AD-8BC7-4A47-95B0-1DBD8009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Documentação</a:t>
            </a:r>
            <a:r>
              <a:rPr lang="en-US" sz="4800" dirty="0"/>
              <a:t> simples</a:t>
            </a:r>
          </a:p>
        </p:txBody>
      </p:sp>
    </p:spTree>
    <p:extLst>
      <p:ext uri="{BB962C8B-B14F-4D97-AF65-F5344CB8AC3E}">
        <p14:creationId xmlns:p14="http://schemas.microsoft.com/office/powerpoint/2010/main" val="3789229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8B8A064-61EC-4B65-8000-795C6059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73" y="301969"/>
            <a:ext cx="3738154" cy="1962531"/>
          </a:xfrm>
          <a:prstGeom prst="rect">
            <a:avLst/>
          </a:prstGeom>
        </p:spPr>
      </p:pic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F059FA9D-C84B-4663-AD06-F2402E2D5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537" y="2533650"/>
            <a:ext cx="7307263" cy="4029074"/>
          </a:xfrm>
        </p:spPr>
        <p:txBody>
          <a:bodyPr>
            <a:normAutofit lnSpcReduction="10000"/>
          </a:bodyPr>
          <a:lstStyle/>
          <a:p>
            <a:r>
              <a:rPr lang="pt-BR" sz="1800" dirty="0"/>
              <a:t>É um </a:t>
            </a:r>
            <a:r>
              <a:rPr lang="pt-BR" sz="1800" dirty="0" err="1"/>
              <a:t>superset</a:t>
            </a:r>
            <a:r>
              <a:rPr lang="pt-BR" sz="1800" dirty="0"/>
              <a:t> </a:t>
            </a:r>
            <a:r>
              <a:rPr lang="pt-BR" sz="1800" dirty="0" err="1"/>
              <a:t>Javascript</a:t>
            </a:r>
            <a:r>
              <a:rPr lang="pt-BR" sz="1800" dirty="0"/>
              <a:t>, não é uma nova linguagem.</a:t>
            </a:r>
          </a:p>
          <a:p>
            <a:endParaRPr lang="pt-BR" sz="1800" dirty="0"/>
          </a:p>
          <a:p>
            <a:r>
              <a:rPr lang="pt-BR" sz="1800" dirty="0"/>
              <a:t>Com ele você escreve de uma maneira fortemente </a:t>
            </a:r>
            <a:r>
              <a:rPr lang="pt-BR" sz="1800" dirty="0" err="1"/>
              <a:t>tipada</a:t>
            </a:r>
            <a:r>
              <a:rPr lang="pt-BR" sz="1800" dirty="0"/>
              <a:t>, aproveitando seu conhecimento de orientação a objetos.</a:t>
            </a:r>
          </a:p>
          <a:p>
            <a:endParaRPr lang="pt-BR" sz="1800" dirty="0"/>
          </a:p>
          <a:p>
            <a:r>
              <a:rPr lang="pt-BR" sz="1800" dirty="0"/>
              <a:t>É mantido pela Microsoft e foi criado pela mesma pessoa que criou o c#, f# e Pascal.</a:t>
            </a:r>
          </a:p>
          <a:p>
            <a:endParaRPr lang="pt-BR" sz="1800" dirty="0"/>
          </a:p>
          <a:p>
            <a:r>
              <a:rPr lang="pt-BR" sz="1800" dirty="0"/>
              <a:t>Foi adotado pela comunidade Angular após a versão 2.</a:t>
            </a:r>
          </a:p>
          <a:p>
            <a:endParaRPr lang="pt-BR" sz="1800" dirty="0"/>
          </a:p>
          <a:p>
            <a:r>
              <a:rPr lang="pt-BR" sz="1800" dirty="0"/>
              <a:t>Destaque por seu uso no Slack, </a:t>
            </a:r>
            <a:r>
              <a:rPr lang="pt-BR" sz="1800" dirty="0" err="1"/>
              <a:t>Github</a:t>
            </a:r>
            <a:r>
              <a:rPr lang="pt-BR" sz="1800" dirty="0"/>
              <a:t> Desktop, VS </a:t>
            </a:r>
            <a:r>
              <a:rPr lang="pt-BR" sz="1800" dirty="0" err="1"/>
              <a:t>Code</a:t>
            </a:r>
            <a:r>
              <a:rPr lang="pt-BR" sz="1800" dirty="0"/>
              <a:t>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CE832B0C-6BEC-4481-A9EC-55B8B29AF5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" r="7527"/>
          <a:stretch/>
        </p:blipFill>
        <p:spPr>
          <a:xfrm>
            <a:off x="7835705" y="-2809"/>
            <a:ext cx="4356295" cy="6890578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A961687D-3AFC-4D77-904B-B3C066DA7997}"/>
              </a:ext>
            </a:extLst>
          </p:cNvPr>
          <p:cNvSpPr txBox="1"/>
          <p:nvPr/>
        </p:nvSpPr>
        <p:spPr>
          <a:xfrm>
            <a:off x="9150616" y="6181336"/>
            <a:ext cx="20521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Anders </a:t>
            </a:r>
            <a:r>
              <a:rPr lang="pt-BR" dirty="0" err="1"/>
              <a:t>Hejlsberg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6151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8A0A4A4-8E25-4761-8966-42DD511C9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t="342" r="26261" b="-342"/>
          <a:stretch/>
        </p:blipFill>
        <p:spPr>
          <a:xfrm>
            <a:off x="4186831" y="338292"/>
            <a:ext cx="3902392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E183CD8-DBA3-4E15-A02C-C0AC34BF8E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r="8010"/>
          <a:stretch/>
        </p:blipFill>
        <p:spPr>
          <a:xfrm>
            <a:off x="8111599" y="338293"/>
            <a:ext cx="3906230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264858-BF68-437C-86AB-2AB4CEABE246}"/>
              </a:ext>
            </a:extLst>
          </p:cNvPr>
          <p:cNvSpPr txBox="1"/>
          <p:nvPr/>
        </p:nvSpPr>
        <p:spPr>
          <a:xfrm>
            <a:off x="5270835" y="5758701"/>
            <a:ext cx="17059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Misko</a:t>
            </a:r>
            <a:r>
              <a:rPr lang="pt-BR" dirty="0"/>
              <a:t> </a:t>
            </a:r>
            <a:r>
              <a:rPr lang="pt-BR" dirty="0" err="1"/>
              <a:t>Hevery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85BFC38-8D21-4F3D-8DD6-9415D49E7380}"/>
              </a:ext>
            </a:extLst>
          </p:cNvPr>
          <p:cNvSpPr txBox="1"/>
          <p:nvPr/>
        </p:nvSpPr>
        <p:spPr>
          <a:xfrm>
            <a:off x="9248798" y="5767937"/>
            <a:ext cx="17315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</a:t>
            </a:r>
            <a:r>
              <a:rPr lang="pt-BR" dirty="0" err="1"/>
              <a:t>Abrons</a:t>
            </a:r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2F67360-955C-4D0E-A20B-1AA4FF6CD0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4390" r="26487" b="23625"/>
          <a:stretch/>
        </p:blipFill>
        <p:spPr>
          <a:xfrm>
            <a:off x="1137847" y="225081"/>
            <a:ext cx="1942977" cy="2084560"/>
          </a:xfrm>
          <a:prstGeom prst="rect">
            <a:avLst/>
          </a:prstGeom>
        </p:spPr>
      </p:pic>
      <p:sp>
        <p:nvSpPr>
          <p:cNvPr id="14" name="Espaço Reservado para Conteúdo 9">
            <a:extLst>
              <a:ext uri="{FF2B5EF4-FFF2-40B4-BE49-F238E27FC236}">
                <a16:creationId xmlns:a16="http://schemas.microsoft.com/office/drawing/2014/main" id="{5763E75C-4BD3-4646-872B-6618DCD21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538" y="2264229"/>
            <a:ext cx="3769406" cy="4298495"/>
          </a:xfrm>
        </p:spPr>
        <p:txBody>
          <a:bodyPr>
            <a:normAutofit/>
          </a:bodyPr>
          <a:lstStyle/>
          <a:p>
            <a:r>
              <a:rPr lang="pt-BR" sz="1800" dirty="0"/>
              <a:t>É um framework </a:t>
            </a:r>
            <a:r>
              <a:rPr lang="pt-BR" sz="1800" dirty="0" err="1"/>
              <a:t>Javascript</a:t>
            </a:r>
            <a:r>
              <a:rPr lang="pt-BR" sz="1800" dirty="0"/>
              <a:t>, que foi criado para auxiliar na criação de </a:t>
            </a:r>
            <a:r>
              <a:rPr lang="pt-BR" sz="1800" dirty="0" err="1"/>
              <a:t>SPAs</a:t>
            </a:r>
            <a:r>
              <a:rPr lang="pt-BR" sz="1800" dirty="0"/>
              <a:t>.</a:t>
            </a:r>
          </a:p>
          <a:p>
            <a:endParaRPr lang="pt-BR" sz="1800" dirty="0"/>
          </a:p>
          <a:p>
            <a:r>
              <a:rPr lang="pt-BR" sz="1800" dirty="0"/>
              <a:t>Mantido pela Google.</a:t>
            </a:r>
          </a:p>
          <a:p>
            <a:endParaRPr lang="pt-BR" sz="1800" dirty="0"/>
          </a:p>
          <a:p>
            <a:r>
              <a:rPr lang="pt-BR" sz="1800" dirty="0"/>
              <a:t>Atualmente é feito para qualquer tipo de aplicação.</a:t>
            </a:r>
          </a:p>
          <a:p>
            <a:endParaRPr lang="pt-BR" sz="1800" dirty="0"/>
          </a:p>
          <a:p>
            <a:r>
              <a:rPr lang="pt-BR" sz="1800" dirty="0" err="1"/>
              <a:t>One</a:t>
            </a:r>
            <a:r>
              <a:rPr lang="pt-BR" sz="1800" dirty="0"/>
              <a:t> framework. (Mobile &amp; desktop.)</a:t>
            </a:r>
          </a:p>
        </p:txBody>
      </p:sp>
    </p:spTree>
    <p:extLst>
      <p:ext uri="{BB962C8B-B14F-4D97-AF65-F5344CB8AC3E}">
        <p14:creationId xmlns:p14="http://schemas.microsoft.com/office/powerpoint/2010/main" val="4049146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75B33-01B4-4D15-B208-08503386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serviços ele oferece?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29CE57-64D0-43F8-84A1-4675C3C0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28" y="1552575"/>
            <a:ext cx="8362164" cy="470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0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4359AF-7256-4C60-9759-E796CFF400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F9D937A-C73E-4D45-976D-9158816077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3846"/>
            <a:ext cx="12191695" cy="11441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0782AB-F63E-4996-ACC3-9F141BEAD4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EFF73443-A1E0-4E5D-8332-FD14F24223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27737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8" name="Freeform 5">
            <a:extLst>
              <a:ext uri="{FF2B5EF4-FFF2-40B4-BE49-F238E27FC236}">
                <a16:creationId xmlns:a16="http://schemas.microsoft.com/office/drawing/2014/main" id="{90681C35-61CA-4FDB-8327-1EFEC0462D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357920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9632FE-6408-4EF6-B688-62C77A13C3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74"/>
          <a:stretch/>
        </p:blipFill>
        <p:spPr>
          <a:xfrm>
            <a:off x="216357" y="125731"/>
            <a:ext cx="9174722" cy="3465194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E61FD9-DDB3-4C22-BAEA-99F707E5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71849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Ionic Icons</a:t>
            </a:r>
          </a:p>
        </p:txBody>
      </p:sp>
    </p:spTree>
    <p:extLst>
      <p:ext uri="{BB962C8B-B14F-4D97-AF65-F5344CB8AC3E}">
        <p14:creationId xmlns:p14="http://schemas.microsoft.com/office/powerpoint/2010/main" val="473148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086D13D-55D3-4329-BA4E-3E023BED8B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345" r="9755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E61FD9-DDB3-4C22-BAEA-99F707E5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54964"/>
            <a:ext cx="334246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Ionic Creator</a:t>
            </a:r>
          </a:p>
        </p:txBody>
      </p:sp>
    </p:spTree>
    <p:extLst>
      <p:ext uri="{BB962C8B-B14F-4D97-AF65-F5344CB8AC3E}">
        <p14:creationId xmlns:p14="http://schemas.microsoft.com/office/powerpoint/2010/main" val="577127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4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Imagem 9" descr="Uma imagem contendo mantendo, pessoa, equipamentos eletrônicos&#10;&#10;Descrição gerada com alta confiança">
            <a:extLst>
              <a:ext uri="{FF2B5EF4-FFF2-40B4-BE49-F238E27FC236}">
                <a16:creationId xmlns:a16="http://schemas.microsoft.com/office/drawing/2014/main" id="{EEAFD810-E21D-4A05-9FCB-A10FCB025B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935" r="10164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E61FD9-DDB3-4C22-BAEA-99F707E5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54964"/>
            <a:ext cx="334246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Ionic View</a:t>
            </a:r>
          </a:p>
        </p:txBody>
      </p:sp>
    </p:spTree>
    <p:extLst>
      <p:ext uri="{BB962C8B-B14F-4D97-AF65-F5344CB8AC3E}">
        <p14:creationId xmlns:p14="http://schemas.microsoft.com/office/powerpoint/2010/main" val="2983942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Imagem 10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947046C1-7DF8-4F72-B3EC-9D4BF1147C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698" r="1575" b="-1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E61FD9-DDB3-4C22-BAEA-99F707E5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54964"/>
            <a:ext cx="334246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Ionic </a:t>
            </a:r>
            <a:r>
              <a:rPr lang="en-US" sz="600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478671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homem, interior, parede&#10;&#10;Descrição gerada com muito alta confiança">
            <a:extLst>
              <a:ext uri="{FF2B5EF4-FFF2-40B4-BE49-F238E27FC236}">
                <a16:creationId xmlns:a16="http://schemas.microsoft.com/office/drawing/2014/main" id="{7C9BD46D-B8C7-445C-99EF-1610F939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128712"/>
            <a:ext cx="9467850" cy="521331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1FB19A0-C484-44EC-B898-7B4DB4AC2FCE}"/>
              </a:ext>
            </a:extLst>
          </p:cNvPr>
          <p:cNvSpPr txBox="1">
            <a:spLocks/>
          </p:cNvSpPr>
          <p:nvPr/>
        </p:nvSpPr>
        <p:spPr>
          <a:xfrm>
            <a:off x="4972050" y="363538"/>
            <a:ext cx="1847850" cy="6619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95567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Imagem 9" descr="Uma imagem contendo texto, cartão de negócios&#10;&#10;Descrição gerada com alta confiança">
            <a:extLst>
              <a:ext uri="{FF2B5EF4-FFF2-40B4-BE49-F238E27FC236}">
                <a16:creationId xmlns:a16="http://schemas.microsoft.com/office/drawing/2014/main" id="{246E14F0-FCB1-48C7-8BE7-E8F36C9A01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774" r="3210" b="-1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E61FD9-DDB3-4C22-BAEA-99F707E5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1589" y="1454964"/>
            <a:ext cx="373271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Ionic Package</a:t>
            </a:r>
          </a:p>
        </p:txBody>
      </p:sp>
    </p:spTree>
    <p:extLst>
      <p:ext uri="{BB962C8B-B14F-4D97-AF65-F5344CB8AC3E}">
        <p14:creationId xmlns:p14="http://schemas.microsoft.com/office/powerpoint/2010/main" val="2850884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m 2" descr="Uma imagem contendo edifício, ao ar livre, relógio, céu&#10;&#10;Descrição gerada com muito alta confiança">
            <a:extLst>
              <a:ext uri="{FF2B5EF4-FFF2-40B4-BE49-F238E27FC236}">
                <a16:creationId xmlns:a16="http://schemas.microsoft.com/office/drawing/2014/main" id="{2CBB85E7-A5BF-4CDF-97A8-54A05359D3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981" r="26059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7807B333-1233-49F3-BD0D-699F81D8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54964"/>
            <a:ext cx="334246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Mas e o </a:t>
            </a:r>
            <a:r>
              <a:rPr lang="en-US" sz="6000" dirty="0" err="1"/>
              <a:t>futuro</a:t>
            </a:r>
            <a:r>
              <a:rPr lang="en-US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76792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C8FDA0F-31E3-4BE4-9B68-65A1583E6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23236"/>
          </a:xfrm>
        </p:spPr>
        <p:txBody>
          <a:bodyPr/>
          <a:lstStyle/>
          <a:p>
            <a:r>
              <a:rPr lang="pt-BR" dirty="0"/>
              <a:t>Futuro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DE67477-2AD6-4CD7-9D16-337A8A608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Versão estável: 4+</a:t>
            </a:r>
          </a:p>
          <a:p>
            <a:r>
              <a:rPr lang="pt-BR" dirty="0"/>
              <a:t>Angular, </a:t>
            </a:r>
            <a:r>
              <a:rPr lang="pt-BR" dirty="0" err="1"/>
              <a:t>React</a:t>
            </a:r>
            <a:r>
              <a:rPr lang="pt-BR" dirty="0"/>
              <a:t>, </a:t>
            </a:r>
            <a:r>
              <a:rPr lang="pt-BR" dirty="0" err="1"/>
              <a:t>Ember</a:t>
            </a:r>
            <a:r>
              <a:rPr lang="pt-BR" dirty="0"/>
              <a:t>, </a:t>
            </a:r>
            <a:r>
              <a:rPr lang="pt-BR" dirty="0" err="1"/>
              <a:t>Jquery</a:t>
            </a:r>
            <a:r>
              <a:rPr lang="pt-BR" dirty="0"/>
              <a:t>?</a:t>
            </a:r>
          </a:p>
          <a:p>
            <a:r>
              <a:rPr lang="pt-BR" dirty="0"/>
              <a:t>Se tornará totalmente agnóstico de frameworks JS!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E......</a:t>
            </a:r>
          </a:p>
        </p:txBody>
      </p:sp>
      <p:pic>
        <p:nvPicPr>
          <p:cNvPr id="5" name="Imagem 4" descr="Uma imagem contendo interior, edifício&#10;&#10;Descrição gerada com alta confiança">
            <a:extLst>
              <a:ext uri="{FF2B5EF4-FFF2-40B4-BE49-F238E27FC236}">
                <a16:creationId xmlns:a16="http://schemas.microsoft.com/office/drawing/2014/main" id="{077926D7-45F6-4D1C-901E-A7B9E4EB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698" y="2208439"/>
            <a:ext cx="47625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53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2AFF5-42BE-4F4D-AB33-FDB3CA2A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Uma frase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400A21-CEE3-4412-A15C-A844E918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89" y="1517197"/>
            <a:ext cx="7865201" cy="45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79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m 4" descr="Uma imagem contendo material de escritório, envelope&#10;&#10;Descrição gerada com muito alta confiança">
            <a:extLst>
              <a:ext uri="{FF2B5EF4-FFF2-40B4-BE49-F238E27FC236}">
                <a16:creationId xmlns:a16="http://schemas.microsoft.com/office/drawing/2014/main" id="{1DDF2F72-D628-478C-9D66-6FFE075069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00"/>
          <a:stretch/>
        </p:blipFill>
        <p:spPr>
          <a:xfrm>
            <a:off x="607848" y="609601"/>
            <a:ext cx="5486561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2EFDBD-DB1F-4B84-8E60-B934B995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12" y="1454963"/>
            <a:ext cx="4802187" cy="3308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700" dirty="0"/>
              <a:t>Progressive Web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300F74-1087-402F-B73C-0E56D9D24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112" y="4763343"/>
            <a:ext cx="4802187" cy="47921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https://paperplanes.world/</a:t>
            </a:r>
          </a:p>
        </p:txBody>
      </p:sp>
    </p:spTree>
    <p:extLst>
      <p:ext uri="{BB962C8B-B14F-4D97-AF65-F5344CB8AC3E}">
        <p14:creationId xmlns:p14="http://schemas.microsoft.com/office/powerpoint/2010/main" val="2963469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B0335-1F3E-4746-A09D-E838B70C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7111"/>
          </a:xfrm>
        </p:spPr>
        <p:txBody>
          <a:bodyPr/>
          <a:lstStyle/>
          <a:p>
            <a:r>
              <a:rPr lang="pt-BR" dirty="0"/>
              <a:t>Um </a:t>
            </a:r>
            <a:r>
              <a:rPr lang="pt-BR" dirty="0" err="1"/>
              <a:t>Progressive</a:t>
            </a:r>
            <a:r>
              <a:rPr lang="pt-BR" dirty="0"/>
              <a:t> Web </a:t>
            </a:r>
            <a:r>
              <a:rPr lang="pt-BR" dirty="0" err="1"/>
              <a:t>App</a:t>
            </a:r>
            <a:r>
              <a:rPr lang="pt-BR" dirty="0"/>
              <a:t> é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78C93E-0F4C-49DC-B094-B4042C183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2710"/>
            <a:ext cx="8946541" cy="4715690"/>
          </a:xfrm>
        </p:spPr>
        <p:txBody>
          <a:bodyPr>
            <a:normAutofit lnSpcReduction="10000"/>
          </a:bodyPr>
          <a:lstStyle/>
          <a:p>
            <a:r>
              <a:rPr lang="pt-BR" sz="1400" b="1" dirty="0"/>
              <a:t>Progressivo</a:t>
            </a:r>
            <a:r>
              <a:rPr lang="pt-BR" sz="1400" dirty="0"/>
              <a:t> - Funciona para qualquer usuário, independentemente do navegador escolhido, pois é criado com aprimoramento progressivo como princípio fundamental.</a:t>
            </a:r>
          </a:p>
          <a:p>
            <a:r>
              <a:rPr lang="pt-BR" sz="1400" b="1" dirty="0"/>
              <a:t>Responsivo</a:t>
            </a:r>
            <a:r>
              <a:rPr lang="pt-BR" sz="1400" dirty="0"/>
              <a:t> - Se adequa a qualquer formato: desktop, celular, </a:t>
            </a:r>
            <a:r>
              <a:rPr lang="pt-BR" sz="1400" dirty="0" err="1"/>
              <a:t>tablet</a:t>
            </a:r>
            <a:r>
              <a:rPr lang="pt-BR" sz="1400" dirty="0"/>
              <a:t> ou o que for inventado a seguir.</a:t>
            </a:r>
          </a:p>
          <a:p>
            <a:r>
              <a:rPr lang="pt-BR" sz="1400" b="1" dirty="0"/>
              <a:t>Independente de conectividade</a:t>
            </a:r>
            <a:r>
              <a:rPr lang="pt-BR" sz="1400" dirty="0"/>
              <a:t> - Aprimorado com </a:t>
            </a:r>
            <a:r>
              <a:rPr lang="pt-BR" sz="1400" dirty="0" err="1"/>
              <a:t>service</a:t>
            </a:r>
            <a:r>
              <a:rPr lang="pt-BR" sz="1400" dirty="0"/>
              <a:t> </a:t>
            </a:r>
            <a:r>
              <a:rPr lang="pt-BR" sz="1400" dirty="0" err="1"/>
              <a:t>workers</a:t>
            </a:r>
            <a:r>
              <a:rPr lang="pt-BR" sz="1400" dirty="0"/>
              <a:t> para trabalhar off-line ou em redes de baixa qualidade.</a:t>
            </a:r>
          </a:p>
          <a:p>
            <a:r>
              <a:rPr lang="pt-BR" sz="1400" b="1" dirty="0"/>
              <a:t>Semelhante a aplicativos</a:t>
            </a:r>
            <a:r>
              <a:rPr lang="pt-BR" sz="1400" dirty="0"/>
              <a:t> - Parece com aplicativos para os usuários, com interações e navegação de estilo de aplicativos, pois é compilado no modelo de </a:t>
            </a:r>
            <a:r>
              <a:rPr lang="pt-BR" sz="1400" dirty="0" err="1"/>
              <a:t>shell</a:t>
            </a:r>
            <a:r>
              <a:rPr lang="pt-BR" sz="1400" dirty="0"/>
              <a:t> de aplicativo.</a:t>
            </a:r>
          </a:p>
          <a:p>
            <a:r>
              <a:rPr lang="pt-BR" sz="1400" b="1" dirty="0"/>
              <a:t>Atual</a:t>
            </a:r>
            <a:r>
              <a:rPr lang="pt-BR" sz="1400" dirty="0"/>
              <a:t> - Sempre atualizado graças ao processo de atualização do </a:t>
            </a:r>
            <a:r>
              <a:rPr lang="pt-BR" sz="1400" dirty="0" err="1"/>
              <a:t>service</a:t>
            </a:r>
            <a:r>
              <a:rPr lang="pt-BR" sz="1400" dirty="0"/>
              <a:t> </a:t>
            </a:r>
            <a:r>
              <a:rPr lang="pt-BR" sz="1400" dirty="0" err="1"/>
              <a:t>worker</a:t>
            </a:r>
            <a:r>
              <a:rPr lang="pt-BR" sz="1400" dirty="0"/>
              <a:t>.</a:t>
            </a:r>
          </a:p>
          <a:p>
            <a:r>
              <a:rPr lang="pt-BR" sz="1400" b="1" dirty="0"/>
              <a:t>Seguro</a:t>
            </a:r>
            <a:r>
              <a:rPr lang="pt-BR" sz="1400" dirty="0"/>
              <a:t> - Fornecido via HTTPS para evitar invasões e garantir que o conteúdo não seja adulterado.</a:t>
            </a:r>
          </a:p>
          <a:p>
            <a:r>
              <a:rPr lang="pt-BR" sz="1400" b="1" dirty="0" err="1"/>
              <a:t>Descobrível</a:t>
            </a:r>
            <a:r>
              <a:rPr lang="pt-BR" sz="1400" dirty="0"/>
              <a:t> - Pode ser identificado como "aplicativo" graças aos manifestos W3C e ao escopo de registro do </a:t>
            </a:r>
            <a:r>
              <a:rPr lang="pt-BR" sz="1400" dirty="0" err="1"/>
              <a:t>service</a:t>
            </a:r>
            <a:r>
              <a:rPr lang="pt-BR" sz="1400" dirty="0"/>
              <a:t> </a:t>
            </a:r>
            <a:r>
              <a:rPr lang="pt-BR" sz="1400" dirty="0" err="1"/>
              <a:t>worker</a:t>
            </a:r>
            <a:r>
              <a:rPr lang="pt-BR" sz="1400" dirty="0"/>
              <a:t>, que permitem que os mecanismos de pesquisa os encontrem.</a:t>
            </a:r>
          </a:p>
          <a:p>
            <a:r>
              <a:rPr lang="pt-BR" sz="1400" b="1" dirty="0" err="1"/>
              <a:t>Reenvolvente</a:t>
            </a:r>
            <a:r>
              <a:rPr lang="pt-BR" sz="1400" dirty="0"/>
              <a:t> - Facilita o reengajamento com recursos como notificações </a:t>
            </a:r>
            <a:r>
              <a:rPr lang="pt-BR" sz="1400" dirty="0" err="1"/>
              <a:t>push</a:t>
            </a:r>
            <a:r>
              <a:rPr lang="pt-BR" sz="1400" dirty="0"/>
              <a:t>.</a:t>
            </a:r>
          </a:p>
          <a:p>
            <a:r>
              <a:rPr lang="pt-BR" sz="1400" b="1" dirty="0"/>
              <a:t>Instalável</a:t>
            </a:r>
            <a:r>
              <a:rPr lang="pt-BR" sz="1400" dirty="0"/>
              <a:t> - Permite que os usuários "guardem" os aplicativos mais úteis em suas telas iniciais sem precisar acessar uma loja de aplicativos.</a:t>
            </a:r>
          </a:p>
          <a:p>
            <a:r>
              <a:rPr lang="pt-BR" sz="1400" b="1" dirty="0" err="1"/>
              <a:t>Linkável</a:t>
            </a:r>
            <a:r>
              <a:rPr lang="pt-BR" sz="1400" dirty="0"/>
              <a:t> - Compartilhe facilmente por URL, não requer instalação complexa.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551914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B0335-1F3E-4746-A09D-E838B70C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54" y="1489038"/>
            <a:ext cx="5449889" cy="897111"/>
          </a:xfrm>
        </p:spPr>
        <p:txBody>
          <a:bodyPr/>
          <a:lstStyle/>
          <a:p>
            <a:r>
              <a:rPr lang="pt-BR" dirty="0"/>
              <a:t>Desvantagens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78C93E-0F4C-49DC-B094-B4042C183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03" y="2664822"/>
            <a:ext cx="5872253" cy="2394857"/>
          </a:xfrm>
        </p:spPr>
        <p:txBody>
          <a:bodyPr>
            <a:normAutofit/>
          </a:bodyPr>
          <a:lstStyle/>
          <a:p>
            <a:r>
              <a:rPr lang="pt-BR" sz="1800" dirty="0"/>
              <a:t>Bluetooth, lista de contatos, são alguns exemplos de </a:t>
            </a:r>
            <a:r>
              <a:rPr lang="pt-BR" sz="1800" dirty="0" err="1"/>
              <a:t>features</a:t>
            </a:r>
            <a:r>
              <a:rPr lang="pt-BR" sz="1800" dirty="0"/>
              <a:t> que não conseguem ser acessadas pelos </a:t>
            </a:r>
            <a:r>
              <a:rPr lang="pt-BR" sz="1800" dirty="0" err="1"/>
              <a:t>Progressive</a:t>
            </a:r>
            <a:r>
              <a:rPr lang="pt-BR" sz="1800" dirty="0"/>
              <a:t> Web </a:t>
            </a:r>
            <a:r>
              <a:rPr lang="pt-BR" sz="1800" dirty="0" err="1"/>
              <a:t>Apps</a:t>
            </a:r>
            <a:r>
              <a:rPr lang="pt-BR" sz="1800" dirty="0"/>
              <a:t>.</a:t>
            </a:r>
          </a:p>
          <a:p>
            <a:endParaRPr lang="pt-BR" sz="1800" dirty="0"/>
          </a:p>
          <a:p>
            <a:r>
              <a:rPr lang="pt-BR" sz="1800" dirty="0"/>
              <a:t>Ainda falta suporte através do Safari.</a:t>
            </a:r>
          </a:p>
          <a:p>
            <a:endParaRPr lang="pt-BR" sz="1800" dirty="0"/>
          </a:p>
          <a:p>
            <a:endParaRPr lang="pt-BR" sz="1800" dirty="0"/>
          </a:p>
        </p:txBody>
      </p:sp>
      <p:pic>
        <p:nvPicPr>
          <p:cNvPr id="5" name="Imagem 4" descr="Uma imagem contendo jogo esportivo, esporte&#10;&#10;Descrição gerada com muito alta confiança">
            <a:extLst>
              <a:ext uri="{FF2B5EF4-FFF2-40B4-BE49-F238E27FC236}">
                <a16:creationId xmlns:a16="http://schemas.microsoft.com/office/drawing/2014/main" id="{FA5DB1A1-1887-4EC7-958C-120D43413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45" y="426718"/>
            <a:ext cx="3931659" cy="5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94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E1CD029-11CF-49C3-8608-7BE5769AE911}"/>
              </a:ext>
            </a:extLst>
          </p:cNvPr>
          <p:cNvSpPr txBox="1">
            <a:spLocks/>
          </p:cNvSpPr>
          <p:nvPr/>
        </p:nvSpPr>
        <p:spPr>
          <a:xfrm>
            <a:off x="435430" y="1271451"/>
            <a:ext cx="6139542" cy="4885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sz="1400" dirty="0" err="1"/>
              <a:t>Flipkart</a:t>
            </a:r>
            <a:r>
              <a:rPr lang="pt-BR" sz="1400" dirty="0"/>
              <a:t> </a:t>
            </a:r>
          </a:p>
          <a:p>
            <a:pPr lvl="1"/>
            <a:r>
              <a:rPr lang="pt-BR" sz="1200" dirty="0"/>
              <a:t>É o maior e-commerce da </a:t>
            </a:r>
            <a:r>
              <a:rPr lang="pt-BR" sz="1200" dirty="0" err="1"/>
              <a:t>India</a:t>
            </a:r>
            <a:r>
              <a:rPr lang="pt-BR" sz="1200" dirty="0"/>
              <a:t>, a construção do </a:t>
            </a:r>
            <a:r>
              <a:rPr lang="pt-BR" sz="1200" dirty="0" err="1"/>
              <a:t>Flipkart</a:t>
            </a:r>
            <a:r>
              <a:rPr lang="pt-BR" sz="1200" dirty="0"/>
              <a:t> Lite (a versão PWA do </a:t>
            </a:r>
            <a:r>
              <a:rPr lang="pt-BR" sz="1200" dirty="0" err="1"/>
              <a:t>app</a:t>
            </a:r>
            <a:r>
              <a:rPr lang="pt-BR" sz="1200" dirty="0"/>
              <a:t>) resultou em um aumento de 70% em conversões de vendas.</a:t>
            </a:r>
          </a:p>
          <a:p>
            <a:pPr lvl="1"/>
            <a:r>
              <a:rPr lang="pt-BR" sz="1200" dirty="0"/>
              <a:t>Tempo de permanência dos usuários no site aumentou 3 vezes</a:t>
            </a:r>
          </a:p>
          <a:p>
            <a:pPr lvl="1"/>
            <a:r>
              <a:rPr lang="pt-BR" sz="1200" dirty="0"/>
              <a:t>Engajamento 40% maior</a:t>
            </a:r>
          </a:p>
          <a:p>
            <a:pPr lvl="1"/>
            <a:r>
              <a:rPr lang="pt-BR" sz="1200" dirty="0"/>
              <a:t>Consumo de dados quase 3 vezes menor</a:t>
            </a:r>
          </a:p>
          <a:p>
            <a:pPr lvl="1"/>
            <a:r>
              <a:rPr lang="pt-BR" sz="1200" dirty="0"/>
              <a:t>https://developers.google.com/web/showcase/2016/flipkart</a:t>
            </a:r>
          </a:p>
          <a:p>
            <a:pPr lvl="1"/>
            <a:endParaRPr lang="pt-BR" sz="1200" dirty="0"/>
          </a:p>
          <a:p>
            <a:r>
              <a:rPr lang="pt-BR" sz="1400" dirty="0" err="1"/>
              <a:t>Alibaba</a:t>
            </a:r>
            <a:endParaRPr lang="pt-BR" sz="1400" dirty="0"/>
          </a:p>
          <a:p>
            <a:pPr lvl="1"/>
            <a:r>
              <a:rPr lang="pt-BR" sz="1200" dirty="0"/>
              <a:t>É o maior b2b do mundo, seu </a:t>
            </a:r>
            <a:r>
              <a:rPr lang="pt-BR" sz="1200" dirty="0" err="1"/>
              <a:t>pwa</a:t>
            </a:r>
            <a:r>
              <a:rPr lang="pt-BR" sz="1200" dirty="0"/>
              <a:t> resultou em um aumento de 76% das conversões mobile web.</a:t>
            </a:r>
          </a:p>
          <a:p>
            <a:pPr lvl="1"/>
            <a:r>
              <a:rPr lang="pt-BR" sz="1200" dirty="0"/>
              <a:t>Mais 14% de usuários ativos por mês no iOS e mais 30% de usuários ativos </a:t>
            </a:r>
            <a:r>
              <a:rPr lang="pt-BR" sz="1200" dirty="0" err="1"/>
              <a:t>Android</a:t>
            </a:r>
            <a:r>
              <a:rPr lang="pt-BR" sz="1200" dirty="0"/>
              <a:t>.</a:t>
            </a:r>
          </a:p>
          <a:p>
            <a:pPr lvl="1"/>
            <a:r>
              <a:rPr lang="pt-BR" sz="1200" dirty="0"/>
              <a:t>4x mais interação com a tela inicial.</a:t>
            </a:r>
          </a:p>
          <a:p>
            <a:pPr lvl="1"/>
            <a:r>
              <a:rPr lang="pt-BR" sz="1200" dirty="0"/>
              <a:t>https://developers.google.com/web/showcase/2016/alibaba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92B54E2-59DE-4C73-A691-694D14CC158F}"/>
              </a:ext>
            </a:extLst>
          </p:cNvPr>
          <p:cNvSpPr txBox="1">
            <a:spLocks/>
          </p:cNvSpPr>
          <p:nvPr/>
        </p:nvSpPr>
        <p:spPr>
          <a:xfrm>
            <a:off x="559025" y="252420"/>
            <a:ext cx="4953500" cy="8971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Cases de Sucesso</a:t>
            </a:r>
          </a:p>
        </p:txBody>
      </p:sp>
      <p:pic>
        <p:nvPicPr>
          <p:cNvPr id="13" name="Imagem 12" descr="Uma imagem contendo parede, pessoa, interior&#10;&#10;Descrição gerada com muito alta confiança">
            <a:extLst>
              <a:ext uri="{FF2B5EF4-FFF2-40B4-BE49-F238E27FC236}">
                <a16:creationId xmlns:a16="http://schemas.microsoft.com/office/drawing/2014/main" id="{2E5DAB5D-80C9-451A-ABE3-EE93C30D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504" y="1764575"/>
            <a:ext cx="4762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40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05276-1D27-426E-A2EC-270B1030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 Úteis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D1C94D-E91E-458C-A2CD-B62A1F728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55" y="1776550"/>
            <a:ext cx="10763794" cy="4497976"/>
          </a:xfrm>
        </p:spPr>
        <p:txBody>
          <a:bodyPr/>
          <a:lstStyle/>
          <a:p>
            <a:r>
              <a:rPr lang="en-US" dirty="0"/>
              <a:t>Ionic: http://ionicframework.com/docs/</a:t>
            </a:r>
          </a:p>
          <a:p>
            <a:r>
              <a:rPr lang="en-US" dirty="0"/>
              <a:t>Slack Ionic World Wide: http://ionicworldwide.herokuapp.com/</a:t>
            </a:r>
          </a:p>
          <a:p>
            <a:r>
              <a:rPr lang="en-US" dirty="0"/>
              <a:t>Boas </a:t>
            </a:r>
            <a:r>
              <a:rPr lang="en-US" dirty="0" err="1"/>
              <a:t>práticas</a:t>
            </a:r>
            <a:r>
              <a:rPr lang="en-US" dirty="0"/>
              <a:t> Angular: https://angular.io/docs/ts/latest/guide/style-guide.html</a:t>
            </a:r>
          </a:p>
          <a:p>
            <a:r>
              <a:rPr lang="en-US" dirty="0" err="1"/>
              <a:t>Cursos</a:t>
            </a:r>
            <a:r>
              <a:rPr lang="en-US" dirty="0"/>
              <a:t>: https://www.pluralsight.com</a:t>
            </a:r>
          </a:p>
          <a:p>
            <a:r>
              <a:rPr lang="en-US" dirty="0"/>
              <a:t>Firebase: https://firebase.google.com/</a:t>
            </a:r>
          </a:p>
          <a:p>
            <a:r>
              <a:rPr lang="en-US" dirty="0" err="1"/>
              <a:t>OneSignal</a:t>
            </a:r>
            <a:r>
              <a:rPr lang="en-US" dirty="0"/>
              <a:t>: https://onesignal.com/</a:t>
            </a:r>
          </a:p>
          <a:p>
            <a:r>
              <a:rPr lang="pt-BR" dirty="0" err="1"/>
              <a:t>Pwa</a:t>
            </a:r>
            <a:r>
              <a:rPr lang="pt-BR" dirty="0"/>
              <a:t> toolkit: https://github.com/ionic-team/ionic-pwa-toolkit</a:t>
            </a:r>
          </a:p>
          <a:p>
            <a:r>
              <a:rPr lang="pt-BR" dirty="0"/>
              <a:t>Introdução a PWA: https://medium.com/tableless/introdu%C3%A7%C3%A3o-aos-progressive-web-apps-ad47ba24cddb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1147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05276-1D27-426E-A2EC-270B10302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72500" y="3252789"/>
            <a:ext cx="2771775" cy="804862"/>
          </a:xfrm>
        </p:spPr>
        <p:txBody>
          <a:bodyPr/>
          <a:lstStyle/>
          <a:p>
            <a:r>
              <a:rPr lang="pt-BR" dirty="0"/>
              <a:t>Dúvidas?</a:t>
            </a:r>
          </a:p>
        </p:txBody>
      </p:sp>
      <p:pic>
        <p:nvPicPr>
          <p:cNvPr id="11" name="Espaço Reservado para Conteúdo 10" descr="Uma imagem contendo pessoa, homem, interior, gravata&#10;&#10;Descrição gerada com muito alta confiança">
            <a:extLst>
              <a:ext uri="{FF2B5EF4-FFF2-40B4-BE49-F238E27FC236}">
                <a16:creationId xmlns:a16="http://schemas.microsoft.com/office/drawing/2014/main" id="{8EBA52BF-5431-47C6-B1C0-28AC6AE57F2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82638" y="1050925"/>
            <a:ext cx="6799262" cy="5099050"/>
          </a:xfrm>
        </p:spPr>
      </p:pic>
    </p:spTree>
    <p:extLst>
      <p:ext uri="{BB962C8B-B14F-4D97-AF65-F5344CB8AC3E}">
        <p14:creationId xmlns:p14="http://schemas.microsoft.com/office/powerpoint/2010/main" val="1257331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371CD5-3919-4A80-B657-EC89087FF4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5775975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F048BE-9FA3-40C8-85B7-496AE4E47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392" y="1504464"/>
            <a:ext cx="5139019" cy="3854264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8CF21A-A162-4040-90E6-15837BC26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590" y="1325880"/>
            <a:ext cx="4483709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Um pouco de história</a:t>
            </a:r>
          </a:p>
        </p:txBody>
      </p:sp>
    </p:spTree>
    <p:extLst>
      <p:ext uri="{BB962C8B-B14F-4D97-AF65-F5344CB8AC3E}">
        <p14:creationId xmlns:p14="http://schemas.microsoft.com/office/powerpoint/2010/main" val="3298725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9">
            <a:extLst>
              <a:ext uri="{FF2B5EF4-FFF2-40B4-BE49-F238E27FC236}">
                <a16:creationId xmlns:a16="http://schemas.microsoft.com/office/drawing/2014/main" id="{B1115DF5-AFBD-4F66-AE21-09484AD45C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63" name="Picture 11">
            <a:extLst>
              <a:ext uri="{FF2B5EF4-FFF2-40B4-BE49-F238E27FC236}">
                <a16:creationId xmlns:a16="http://schemas.microsoft.com/office/drawing/2014/main" id="{33D1B7F8-74CC-4614-855A-84CC82628B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4" name="Oval 13">
            <a:extLst>
              <a:ext uri="{FF2B5EF4-FFF2-40B4-BE49-F238E27FC236}">
                <a16:creationId xmlns:a16="http://schemas.microsoft.com/office/drawing/2014/main" id="{16BEC653-A047-40E7-A65C-5C7D3EDECC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5" name="Picture 15">
            <a:extLst>
              <a:ext uri="{FF2B5EF4-FFF2-40B4-BE49-F238E27FC236}">
                <a16:creationId xmlns:a16="http://schemas.microsoft.com/office/drawing/2014/main" id="{1CA27089-EF20-428F-BEFB-D680CC61A2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6" name="Picture 17">
            <a:extLst>
              <a:ext uri="{FF2B5EF4-FFF2-40B4-BE49-F238E27FC236}">
                <a16:creationId xmlns:a16="http://schemas.microsoft.com/office/drawing/2014/main" id="{1BFA68AB-4F1A-4721-A4D2-0C578829A0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67" name="Rectangle 19">
            <a:extLst>
              <a:ext uri="{FF2B5EF4-FFF2-40B4-BE49-F238E27FC236}">
                <a16:creationId xmlns:a16="http://schemas.microsoft.com/office/drawing/2014/main" id="{D43CBC87-A39A-44E4-9EE2-21CCD5CEDC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21">
            <a:extLst>
              <a:ext uri="{FF2B5EF4-FFF2-40B4-BE49-F238E27FC236}">
                <a16:creationId xmlns:a16="http://schemas.microsoft.com/office/drawing/2014/main" id="{5124803A-C1BC-4BD0-8F1F-75704459B3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7">
            <a:extLst>
              <a:ext uri="{FF2B5EF4-FFF2-40B4-BE49-F238E27FC236}">
                <a16:creationId xmlns:a16="http://schemas.microsoft.com/office/drawing/2014/main" id="{EFEF3C48-DBEC-43EF-95B1-E5F74E899B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Freeform: Shape 25">
            <a:extLst>
              <a:ext uri="{FF2B5EF4-FFF2-40B4-BE49-F238E27FC236}">
                <a16:creationId xmlns:a16="http://schemas.microsoft.com/office/drawing/2014/main" id="{FE8CD2F6-8CED-45A1-8AD6-5DF2C36A35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1" name="Rectangle 27">
            <a:extLst>
              <a:ext uri="{FF2B5EF4-FFF2-40B4-BE49-F238E27FC236}">
                <a16:creationId xmlns:a16="http://schemas.microsoft.com/office/drawing/2014/main" id="{47E04284-BF18-4F10-B2A9-EE1D7C563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74A1AF-9A09-46C8-9ADD-2D198D6960C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 criação</a:t>
            </a:r>
          </a:p>
        </p:txBody>
      </p:sp>
      <p:graphicFrame>
        <p:nvGraphicFramePr>
          <p:cNvPr id="72" name="Espaço Reservado para Conteúdo 2"/>
          <p:cNvGraphicFramePr/>
          <p:nvPr>
            <p:extLst>
              <p:ext uri="{D42A27DB-BD31-4B8C-83A1-F6EECF244321}">
                <p14:modId xmlns:p14="http://schemas.microsoft.com/office/powerpoint/2010/main" val="298352983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55C142DA-4C78-47E0-AB84-52B9B1ED1C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4814" y="-1"/>
            <a:ext cx="2917186" cy="21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38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A41FDE-DCFF-432F-BE1C-B36B647F6B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spaço Reservado para Imagem 23">
            <a:extLst>
              <a:ext uri="{FF2B5EF4-FFF2-40B4-BE49-F238E27FC236}">
                <a16:creationId xmlns:a16="http://schemas.microsoft.com/office/drawing/2014/main" id="{B29FBD99-68A4-4978-8BAA-E8B9A8F751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" t="1581" r="15625" b="1581"/>
          <a:stretch/>
        </p:blipFill>
        <p:spPr>
          <a:xfrm>
            <a:off x="336267" y="1552575"/>
            <a:ext cx="7651090" cy="3782820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4B3BEF-7271-4801-A94B-F3A784A5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Fundadores</a:t>
            </a:r>
            <a:r>
              <a:rPr lang="en-US" dirty="0"/>
              <a:t> Ionic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5D7885-B5C0-485F-B01D-5296B80CAC39}"/>
              </a:ext>
            </a:extLst>
          </p:cNvPr>
          <p:cNvSpPr txBox="1"/>
          <p:nvPr/>
        </p:nvSpPr>
        <p:spPr>
          <a:xfrm>
            <a:off x="2331534" y="488627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Max Lynch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8A8FBF6-0EC4-4A74-8EB1-6CA2F3AB77A3}"/>
              </a:ext>
            </a:extLst>
          </p:cNvPr>
          <p:cNvSpPr txBox="1"/>
          <p:nvPr/>
        </p:nvSpPr>
        <p:spPr>
          <a:xfrm>
            <a:off x="5611438" y="488627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Ben Sperry</a:t>
            </a:r>
          </a:p>
        </p:txBody>
      </p:sp>
    </p:spTree>
    <p:extLst>
      <p:ext uri="{BB962C8B-B14F-4D97-AF65-F5344CB8AC3E}">
        <p14:creationId xmlns:p14="http://schemas.microsoft.com/office/powerpoint/2010/main" val="2622028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66B2E-1679-4B21-88F4-1132EC032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tecnologias envolve o </a:t>
            </a:r>
            <a:r>
              <a:rPr lang="pt-BR" dirty="0" err="1"/>
              <a:t>Ionic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8A2024-A9B3-4B7C-A9C0-FA99B12A6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388" y="1427322"/>
            <a:ext cx="1859112" cy="185911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B401143-6CC7-4434-987B-7E6CA4F7E1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58" y="5273115"/>
            <a:ext cx="2415753" cy="136703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9ADB43-A507-44C1-A11D-F84C8B481B5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99" y="3294086"/>
            <a:ext cx="1576318" cy="176352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3EA6C7C-FEA4-4529-B296-A087E13CA64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361" y="4810857"/>
            <a:ext cx="1696960" cy="66011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D01321E-179D-4CA4-BA5F-CF6A497F5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375" y="2067056"/>
            <a:ext cx="3790950" cy="18954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0A4244E-94B3-45F8-BF78-A0484A61D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291" y="3086100"/>
            <a:ext cx="2803585" cy="19812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BF072CB-45F2-40D9-8F69-C9E1B19707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726" y="1371599"/>
            <a:ext cx="1790700" cy="1790700"/>
          </a:xfrm>
          <a:prstGeom prst="rect">
            <a:avLst/>
          </a:prstGeom>
        </p:spPr>
      </p:pic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6BE41D40-0F04-4323-A94C-F410A151A4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47" y="4786597"/>
            <a:ext cx="2071403" cy="2071403"/>
          </a:xfrm>
          <a:prstGeom prst="rect">
            <a:avLst/>
          </a:prstGeom>
          <a:effectLst/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4142676-9E29-4549-A4A1-0ED1F32492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8350" y="1438275"/>
            <a:ext cx="1657349" cy="165734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7618820-0D23-44A1-8493-3449A43E9E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1650" y="2978925"/>
            <a:ext cx="1850250" cy="191877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7C9B49E-8B06-4F74-8444-007106A08A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8039" y="4867275"/>
            <a:ext cx="1345089" cy="188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6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358DA-C084-4836-ADB9-5E15675C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Hibrído</a:t>
            </a:r>
            <a:r>
              <a:rPr lang="pt-BR" dirty="0"/>
              <a:t> x Nativo</a:t>
            </a:r>
          </a:p>
        </p:txBody>
      </p:sp>
      <p:pic>
        <p:nvPicPr>
          <p:cNvPr id="8" name="Imagem 7" descr="Uma imagem contendo pessoa, parede, interior&#10;&#10;Descrição gerada com muito alta confiança">
            <a:extLst>
              <a:ext uri="{FF2B5EF4-FFF2-40B4-BE49-F238E27FC236}">
                <a16:creationId xmlns:a16="http://schemas.microsoft.com/office/drawing/2014/main" id="{2335AC60-ABF2-4098-AF1D-2E9C9A79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928" y="1528626"/>
            <a:ext cx="7722598" cy="470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22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358DA-C084-4836-ADB9-5E15675C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Hibrido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A87B5B-E294-456E-A75B-ABBB91B95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187" y="1208187"/>
            <a:ext cx="8946541" cy="3337688"/>
          </a:xfrm>
        </p:spPr>
        <p:txBody>
          <a:bodyPr/>
          <a:lstStyle/>
          <a:p>
            <a:r>
              <a:rPr lang="pt-BR" dirty="0"/>
              <a:t>Prós</a:t>
            </a:r>
          </a:p>
          <a:p>
            <a:pPr lvl="1"/>
            <a:r>
              <a:rPr lang="pt-BR" dirty="0"/>
              <a:t>Curto tempo de desenvolvimento.</a:t>
            </a:r>
          </a:p>
          <a:p>
            <a:pPr lvl="1"/>
            <a:r>
              <a:rPr lang="pt-BR" dirty="0"/>
              <a:t>Necessita de uma equipe menor de </a:t>
            </a:r>
            <a:r>
              <a:rPr lang="pt-BR" dirty="0" err="1"/>
              <a:t>Devs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Aproveita conhecimentos de Web.</a:t>
            </a:r>
          </a:p>
          <a:p>
            <a:pPr lvl="1"/>
            <a:r>
              <a:rPr lang="pt-BR" dirty="0"/>
              <a:t>Um único código para todas as plataformas.</a:t>
            </a:r>
          </a:p>
          <a:p>
            <a:pPr lvl="1"/>
            <a:r>
              <a:rPr lang="pt-BR" dirty="0"/>
              <a:t>Liberdade com a folha estilos.</a:t>
            </a:r>
          </a:p>
          <a:p>
            <a:pPr lvl="1"/>
            <a:r>
              <a:rPr lang="pt-BR" dirty="0"/>
              <a:t>Todo o poder do </a:t>
            </a:r>
            <a:r>
              <a:rPr lang="pt-BR" dirty="0" err="1"/>
              <a:t>Javascript</a:t>
            </a:r>
            <a:r>
              <a:rPr lang="pt-BR" dirty="0"/>
              <a:t>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F058D00-AFAF-4424-83B1-0BE9F0B1E791}"/>
              </a:ext>
            </a:extLst>
          </p:cNvPr>
          <p:cNvSpPr txBox="1">
            <a:spLocks/>
          </p:cNvSpPr>
          <p:nvPr/>
        </p:nvSpPr>
        <p:spPr>
          <a:xfrm>
            <a:off x="1133791" y="4554584"/>
            <a:ext cx="8946541" cy="194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Contras</a:t>
            </a:r>
          </a:p>
          <a:p>
            <a:pPr lvl="1"/>
            <a:r>
              <a:rPr lang="pt-BR" dirty="0"/>
              <a:t>Ao utilizar o </a:t>
            </a:r>
            <a:r>
              <a:rPr lang="pt-BR" dirty="0" err="1"/>
              <a:t>Cordova</a:t>
            </a:r>
            <a:r>
              <a:rPr lang="pt-BR" dirty="0"/>
              <a:t>, a performance é menor que de um </a:t>
            </a:r>
            <a:r>
              <a:rPr lang="pt-BR" dirty="0" err="1"/>
              <a:t>app</a:t>
            </a:r>
            <a:r>
              <a:rPr lang="pt-BR" dirty="0"/>
              <a:t> Nativo e você pode precisar de algum </a:t>
            </a:r>
            <a:r>
              <a:rPr lang="pt-BR" dirty="0" err="1"/>
              <a:t>plugin</a:t>
            </a:r>
            <a:r>
              <a:rPr lang="pt-BR" dirty="0"/>
              <a:t> para alguma funcionalidade de ‘nativo’ e ele pode existir somente para x plataforma. (Mas você pode criar, afinal você é um </a:t>
            </a:r>
            <a:r>
              <a:rPr lang="pt-BR" dirty="0" err="1"/>
              <a:t>Dev</a:t>
            </a:r>
            <a:r>
              <a:rPr lang="pt-BR" dirty="0"/>
              <a:t>)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62304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393</TotalTime>
  <Words>1205</Words>
  <Application>Microsoft Office PowerPoint</Application>
  <PresentationFormat>Widescreen</PresentationFormat>
  <Paragraphs>171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3" baseType="lpstr">
      <vt:lpstr>Arial</vt:lpstr>
      <vt:lpstr>Century Gothic</vt:lpstr>
      <vt:lpstr>Wingdings 3</vt:lpstr>
      <vt:lpstr>Íon</vt:lpstr>
      <vt:lpstr>Desenvolvendo aplicativos  híbridos com</vt:lpstr>
      <vt:lpstr>Quem sou eu?</vt:lpstr>
      <vt:lpstr>Apresentação do PowerPoint</vt:lpstr>
      <vt:lpstr>Um pouco de história</vt:lpstr>
      <vt:lpstr>A criação</vt:lpstr>
      <vt:lpstr>Fundadores Ionic</vt:lpstr>
      <vt:lpstr>Quais tecnologias envolve o Ionic</vt:lpstr>
      <vt:lpstr>Hibrído x Nativo</vt:lpstr>
      <vt:lpstr>Hibrido</vt:lpstr>
      <vt:lpstr>Nativo</vt:lpstr>
      <vt:lpstr>Hibrido é lento?</vt:lpstr>
      <vt:lpstr>O que é Cordova?</vt:lpstr>
      <vt:lpstr>Vantagens e Desvantagens</vt:lpstr>
      <vt:lpstr>React Native</vt:lpstr>
      <vt:lpstr>Ionic</vt:lpstr>
      <vt:lpstr>Como o Ionic está hoje?</vt:lpstr>
      <vt:lpstr>Atualmente</vt:lpstr>
      <vt:lpstr>Layout se adapta conforme a plataforma.</vt:lpstr>
      <vt:lpstr>Reconhecimento pela Microsoft</vt:lpstr>
      <vt:lpstr>CLI com diversas opções</vt:lpstr>
      <vt:lpstr>Brasileiros ganhando competições</vt:lpstr>
      <vt:lpstr>Documentação simples</vt:lpstr>
      <vt:lpstr>Apresentação do PowerPoint</vt:lpstr>
      <vt:lpstr>Apresentação do PowerPoint</vt:lpstr>
      <vt:lpstr>Quais serviços ele oferece?</vt:lpstr>
      <vt:lpstr>Ionic Icons</vt:lpstr>
      <vt:lpstr>Ionic Creator</vt:lpstr>
      <vt:lpstr>Ionic View</vt:lpstr>
      <vt:lpstr>Ionic Deploy</vt:lpstr>
      <vt:lpstr>Ionic Package</vt:lpstr>
      <vt:lpstr>Mas e o futuro?</vt:lpstr>
      <vt:lpstr>Futuro</vt:lpstr>
      <vt:lpstr>Uma frase</vt:lpstr>
      <vt:lpstr>Progressive Web Apps</vt:lpstr>
      <vt:lpstr>Um Progressive Web App é</vt:lpstr>
      <vt:lpstr>Desvantagens</vt:lpstr>
      <vt:lpstr>Apresentação do PowerPoint</vt:lpstr>
      <vt:lpstr>Links Úteis</vt:lpstr>
      <vt:lpstr>Dúvidas?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Hibrido</dc:title>
  <dc:creator>ANTONIO CARLOS DO NASCIMENTO JUNIOR</dc:creator>
  <cp:lastModifiedBy>ANTONIO CARLOS DO NASCIMENTO JUNIOR</cp:lastModifiedBy>
  <cp:revision>360</cp:revision>
  <dcterms:created xsi:type="dcterms:W3CDTF">2018-01-15T21:18:17Z</dcterms:created>
  <dcterms:modified xsi:type="dcterms:W3CDTF">2018-01-17T00:35:04Z</dcterms:modified>
</cp:coreProperties>
</file>